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54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29.08.2026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开场介绍公司名称和定位。明见是专为10到100人产品型公司打造的企业语义层操作系统，一人公司同样适用。核心主张是小公司也能拥有大厂级经营能力。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34345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这一页讲痛点。小公司老板普遍有三笔糊涂账：看不清生意、看不清进展、看不清经验。核心结论是没有根的快速只是空转，为后续引出明见的解决方案做铺垫。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92851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这一页讲理念。从亚里士多德把思维变成可检查符号的历史类比，引出明见今天让企业透视自身真实构造的使命。核心是AI与人的分工：AI起草人定稿，AI摆证据人裁决。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195136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是核心方案。明见等于企业的语义层加闭环。把公司装进业务对象，每个对象有状态有档案可追溯，任务和决策回流系统。一个真相多种投影，管理者产品人执行者各看各的视角。大厂级经营等于统一语义层加闭环决策加可追溯经验资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431231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这一页展示产品地图。从商业模式画布开始，经过角色与流程、部件树、任务卡，最终到经营分析，形成从一张画布到一家公司的完整路径。智能助手全程在场，任何页面随时提问。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56410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这一页讲独门优势研销互锁。和所有产品管理工具不同，开发前先写广告。广告宣言驱动产品开发，流量矩阵把人群乘卖点变成可检验假设，销售数据回流反哺产品。市场和研发中间的翻译官就是特性。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516401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是竞品对比。三个维度：他们卖流程模板，我们立对象本体；他们有流程引擎人围着系统转，我们无引擎任务卡是运行时；他们按人按月收订阅，我们按结果收费。核心差异是对象本体、无引擎、按结果收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29876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这一页讲信任背书。明见的第一个客户是我们自己，12篇广告宣言、产品部件树、每一张任务卡都跑在明见上，先治好自己才出来见人。Palantir用二十年验证了语义层加闭环，明见把它做成小公司开箱即用。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35653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这一页讲合作方式。核心承诺是先上线后谈钱，不满意分文不取。上线按周计不按年计，不换血不停产不折腾团队。最后引导扫码咨询，获取企业内核体检。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83672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这一页讲合作方式。核心承诺是先上线后谈钱，不满意分文不取。上线按周计不按年计，不换血不停产不折腾团队。最后引导扫码咨询，获取企业内核体检。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97756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这是结尾愿景页。陪跑从一个人到一家卓越的公司。一个人时明见是虚拟COO，十个人时虚拟董事会就位，五十人时AI帮您落地世界级产品开发体系。每一步都有明见。收尾署名慧思考咨询服务有限公司。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94581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0" y="1270000"/>
            <a:ext cx="3810000" cy="3810000"/>
          </a:xfrm>
          <a:prstGeom prst="ellipse">
            <a:avLst/>
          </a:prstGeom>
          <a:solidFill>
            <a:srgbClr val="192D50">
              <a:alpha val="0"/>
            </a:srgbClr>
          </a:solidFill>
          <a:ln w="12700" cap="flat" cmpd="sng">
            <a:solidFill>
              <a:srgbClr val="192D5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8128000" y="1778000"/>
            <a:ext cx="2794000" cy="2794000"/>
          </a:xfrm>
          <a:prstGeom prst="ellipse">
            <a:avLst/>
          </a:prstGeom>
          <a:solidFill>
            <a:srgbClr val="192D50">
              <a:alpha val="0"/>
            </a:srgbClr>
          </a:solidFill>
          <a:ln w="12700" cap="flat" cmpd="sng">
            <a:solidFill>
              <a:srgbClr val="192D5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763000" y="2413000"/>
            <a:ext cx="1524000" cy="1524000"/>
          </a:xfrm>
          <a:prstGeom prst="ellipse">
            <a:avLst/>
          </a:prstGeom>
          <a:solidFill>
            <a:srgbClr val="192D50">
              <a:alpha val="0"/>
            </a:srgbClr>
          </a:solidFill>
          <a:ln w="25400" cap="flat" cmpd="sng">
            <a:solidFill>
              <a:srgbClr val="C88737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9271000" y="2921000"/>
            <a:ext cx="508000" cy="508000"/>
          </a:xfrm>
          <a:prstGeom prst="ellipse">
            <a:avLst/>
          </a:prstGeom>
          <a:solidFill>
            <a:srgbClr val="C88737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6" name="Connector 6"/>
          <p:cNvCxnSpPr/>
          <p:nvPr/>
        </p:nvCxnSpPr>
        <p:spPr>
          <a:xfrm rot="-1521781">
            <a:off x="9426405" y="2724142"/>
            <a:ext cx="2102224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92D5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" name="Connector 7"/>
          <p:cNvCxnSpPr/>
          <p:nvPr/>
        </p:nvCxnSpPr>
        <p:spPr>
          <a:xfrm rot="580564">
            <a:off x="9508338" y="3359153"/>
            <a:ext cx="219236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92D5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" name="Connector 8"/>
          <p:cNvCxnSpPr/>
          <p:nvPr/>
        </p:nvCxnSpPr>
        <p:spPr>
          <a:xfrm rot="2681301">
            <a:off x="9183079" y="3994162"/>
            <a:ext cx="2334867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92D5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10160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慧思考咨询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1778000"/>
            <a:ext cx="660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Lucid Foundry · 明见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34376">
            <a:off x="1016032" y="30416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2" name="AutoShape 12"/>
          <p:cNvSpPr/>
          <p:nvPr/>
        </p:nvSpPr>
        <p:spPr>
          <a:xfrm>
            <a:off x="1016000" y="3365500"/>
            <a:ext cx="635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 dirty="0" err="1" smtClean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小公司</a:t>
            </a:r>
            <a:r>
              <a:rPr lang="en-US" sz="2600" b="1" dirty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2600" b="1" dirty="0" smtClean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Wingdings" panose="05000000000000000000" pitchFamily="2" charset="2"/>
              </a:rPr>
              <a:t>  </a:t>
            </a:r>
            <a:r>
              <a:rPr lang="en-US" sz="2600" b="1" i="0" u="none" strike="noStrike" dirty="0" err="1" smtClean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大厂级经营</a:t>
            </a:r>
            <a:r>
              <a:rPr lang="en-US" sz="2600" b="1" i="0" u="none" strike="noStrike" dirty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13" name="AutoShape 13"/>
          <p:cNvSpPr/>
          <p:nvPr/>
        </p:nvSpPr>
        <p:spPr>
          <a:xfrm>
            <a:off x="1016000" y="4191000"/>
            <a:ext cx="635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500" b="0" i="0" u="none" strike="noStrike" dirty="0" err="1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专为</a:t>
            </a:r>
            <a:r>
              <a:rPr lang="en-US" sz="1500" b="0" i="0" u="none" strike="noStrike" dirty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 10-100 </a:t>
            </a:r>
            <a:r>
              <a:rPr lang="en-US" sz="1500" b="0" i="0" u="none" strike="noStrike" dirty="0" err="1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人的产品型公司打造的企业语义层操作系统</a:t>
            </a:r>
            <a:endParaRPr lang="en-US" sz="1100" dirty="0"/>
          </a:p>
        </p:txBody>
      </p:sp>
      <p:sp>
        <p:nvSpPr>
          <p:cNvPr id="14" name="AutoShape 14"/>
          <p:cNvSpPr/>
          <p:nvPr/>
        </p:nvSpPr>
        <p:spPr>
          <a:xfrm>
            <a:off x="1016000" y="4699000"/>
            <a:ext cx="635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 dirty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（</a:t>
            </a:r>
            <a:r>
              <a:rPr lang="en-US" sz="1300" b="0" i="0" u="none" strike="noStrike" dirty="0" err="1" smtClean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一人公司</a:t>
            </a:r>
            <a:r>
              <a:rPr lang="en-US" altLang="zh-CN" sz="1300" b="0" i="0" u="none" strike="noStrike" dirty="0" err="1" smtClean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OPC</a:t>
            </a:r>
            <a:r>
              <a:rPr lang="en-US" sz="1300" b="0" i="0" u="none" strike="noStrike" dirty="0" err="1" smtClean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同样适用</a:t>
            </a:r>
            <a:r>
              <a:rPr lang="en-US" sz="1300" b="0" i="0" u="none" strike="noStrike" dirty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）</a:t>
            </a:r>
            <a:endParaRPr lang="en-US" sz="1100" dirty="0"/>
          </a:p>
        </p:txBody>
      </p:sp>
      <p:cxnSp>
        <p:nvCxnSpPr>
          <p:cNvPr id="15" name="Connector 15"/>
          <p:cNvCxnSpPr/>
          <p:nvPr/>
        </p:nvCxnSpPr>
        <p:spPr>
          <a:xfrm rot="-4297">
            <a:off x="1016004" y="6216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92D50">
                <a:alpha val="8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698500"/>
            <a:ext cx="635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我们看见的问题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1016053" y="1454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1016000" y="1651000"/>
            <a:ext cx="508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老板的三笔糊涂账：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2349500"/>
            <a:ext cx="457200" cy="457200"/>
          </a:xfrm>
          <a:prstGeom prst="ellipse">
            <a:avLst/>
          </a:prstGeom>
          <a:solidFill>
            <a:srgbClr val="192D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2349500"/>
            <a:ext cx="45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714500" y="2286000"/>
            <a:ext cx="889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看不清生意——客户是谁、卖什么、凭什么赢；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911">
            <a:off x="1714505" y="2762250"/>
            <a:ext cx="889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92D5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111500"/>
            <a:ext cx="457200" cy="457200"/>
          </a:xfrm>
          <a:prstGeom prst="ellipse">
            <a:avLst/>
          </a:prstGeom>
          <a:solidFill>
            <a:srgbClr val="192D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1016000" y="3111500"/>
            <a:ext cx="45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2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714500" y="3048000"/>
            <a:ext cx="889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看不清进展——项目到哪了，全靠开会问；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4911">
            <a:off x="1714505" y="3524250"/>
            <a:ext cx="889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92D5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1016000" y="3873500"/>
            <a:ext cx="457200" cy="457200"/>
          </a:xfrm>
          <a:prstGeom prst="ellipse">
            <a:avLst/>
          </a:prstGeom>
          <a:solidFill>
            <a:srgbClr val="192D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016000" y="3873500"/>
            <a:ext cx="45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3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714500" y="3810000"/>
            <a:ext cx="889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看不清经验——教训记在脑子里，人一走就清零。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4911">
            <a:off x="1714505" y="4286250"/>
            <a:ext cx="889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92D5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1016000" y="5016500"/>
            <a:ext cx="10160000" cy="1270000"/>
          </a:xfrm>
          <a:prstGeom prst="roundRect">
            <a:avLst>
              <a:gd name="adj" fmla="val 0"/>
            </a:avLst>
          </a:prstGeom>
          <a:solidFill>
            <a:srgbClr val="192D50">
              <a:alpha val="4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18" name="Connector 18"/>
          <p:cNvCxnSpPr/>
          <p:nvPr/>
        </p:nvCxnSpPr>
        <p:spPr>
          <a:xfrm rot="5342709">
            <a:off x="889000" y="5645203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C8873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9" name="AutoShape 19"/>
          <p:cNvSpPr/>
          <p:nvPr/>
        </p:nvSpPr>
        <p:spPr>
          <a:xfrm>
            <a:off x="1651000" y="5207000"/>
            <a:ext cx="914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没有根的快速，是空转。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698500"/>
            <a:ext cx="635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我们的信念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1016053" y="1454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4" name="Connector 4"/>
          <p:cNvCxnSpPr/>
          <p:nvPr/>
        </p:nvCxnSpPr>
        <p:spPr>
          <a:xfrm rot="5350892">
            <a:off x="825500" y="2279695"/>
            <a:ext cx="88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6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1651000" y="1841500"/>
            <a:ext cx="9525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900" b="0" i="1" u="none" strike="noStrike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两千三百年前，亚里士多德把思维变成可以检查的符号。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270000" y="285750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↓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651000" y="3302000"/>
            <a:ext cx="952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今天，明见让企业可以透视自己的真实构造——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651000" y="3873500"/>
            <a:ext cx="9525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 dirty="0" err="1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每一个决策，</a:t>
            </a:r>
            <a:r>
              <a:rPr lang="en-US" sz="1800" b="0" i="0" u="none" strike="noStrike" dirty="0" err="1" smtClean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都站在同</a:t>
            </a:r>
            <a:r>
              <a:rPr lang="zh-CN" altLang="en-US" sz="1800" b="0" i="0" u="none" strike="noStrike" dirty="0" smtClean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样的</a:t>
            </a:r>
            <a:r>
              <a:rPr lang="en-US" sz="1800" b="0" i="0" u="none" strike="noStrike" dirty="0" err="1" smtClean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事实地面上</a:t>
            </a:r>
            <a:r>
              <a:rPr lang="en-US" sz="1800" b="0" i="0" u="none" strike="noStrike" dirty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cxnSp>
        <p:nvCxnSpPr>
          <p:cNvPr id="9" name="Connector 9"/>
          <p:cNvCxnSpPr/>
          <p:nvPr/>
        </p:nvCxnSpPr>
        <p:spPr>
          <a:xfrm rot="-8594">
            <a:off x="3556008" y="4692650"/>
            <a:ext cx="508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92D5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16000" y="50165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AI 起草，人定稿；AI 摆证据，人裁决。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826000" y="5905500"/>
            <a:ext cx="101600" cy="101600"/>
          </a:xfrm>
          <a:prstGeom prst="ellipse">
            <a:avLst/>
          </a:prstGeom>
          <a:solidFill>
            <a:srgbClr val="C8873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264400" y="5905500"/>
            <a:ext cx="101600" cy="101600"/>
          </a:xfrm>
          <a:prstGeom prst="ellipse">
            <a:avLst/>
          </a:prstGeom>
          <a:solidFill>
            <a:srgbClr val="192D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635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我们的答案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68745">
            <a:off x="1016063" y="1162050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1016000" y="1333500"/>
            <a:ext cx="10160000" cy="635000"/>
          </a:xfrm>
          <a:prstGeom prst="roundRect">
            <a:avLst>
              <a:gd name="adj" fmla="val 0"/>
            </a:avLst>
          </a:prstGeom>
          <a:solidFill>
            <a:srgbClr val="192D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270000" y="1333500"/>
            <a:ext cx="965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明见 = 企业的语义层 + 闭环。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159000"/>
            <a:ext cx="7683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600" b="0" i="0" u="none" strike="noStrike" dirty="0" err="1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把公司装进一组业务对象</a:t>
            </a:r>
            <a:r>
              <a:rPr lang="en-US" sz="1600" b="0" i="0" u="none" strike="noStrike" dirty="0" smtClean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（</a:t>
            </a:r>
            <a:r>
              <a:rPr lang="zh-CN" altLang="en-US" sz="1600" b="0" i="0" u="none" strike="noStrike" dirty="0" smtClean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商业模式、</a:t>
            </a:r>
            <a:r>
              <a:rPr lang="en-US" sz="1600" b="0" i="0" u="none" strike="noStrike" dirty="0" err="1" smtClean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需求</a:t>
            </a:r>
            <a:r>
              <a:rPr lang="en-US" sz="1600" b="0" i="0" u="none" strike="noStrike" dirty="0" err="1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、特性、部件、任务卡、决策包</a:t>
            </a:r>
            <a:r>
              <a:rPr lang="en-US" sz="1600" b="0" i="0" u="none" strike="noStrike" dirty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……），</a:t>
            </a:r>
            <a:r>
              <a:rPr lang="en-US" sz="1600" b="0" i="0" u="none" strike="noStrike" dirty="0" err="1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每个对象有状态、有档案、可追溯</a:t>
            </a:r>
            <a:r>
              <a:rPr lang="en-US" sz="1600" b="0" i="0" u="none" strike="noStrike" dirty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；</a:t>
            </a:r>
            <a:endParaRPr lang="en-US" sz="1200" dirty="0"/>
          </a:p>
        </p:txBody>
      </p:sp>
      <p:sp>
        <p:nvSpPr>
          <p:cNvPr id="7" name="AutoShape 7"/>
          <p:cNvSpPr/>
          <p:nvPr/>
        </p:nvSpPr>
        <p:spPr>
          <a:xfrm>
            <a:off x="1016000" y="2857500"/>
            <a:ext cx="7112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每次任务和决策都回流系统——公司越用越聪明。</a:t>
            </a:r>
            <a:endParaRPr lang="en-US" sz="1200"/>
          </a:p>
        </p:txBody>
      </p:sp>
      <p:sp>
        <p:nvSpPr>
          <p:cNvPr id="8" name="AutoShape 8"/>
          <p:cNvSpPr/>
          <p:nvPr/>
        </p:nvSpPr>
        <p:spPr>
          <a:xfrm>
            <a:off x="9017000" y="2032000"/>
            <a:ext cx="1651000" cy="1651000"/>
          </a:xfrm>
          <a:prstGeom prst="ellipse">
            <a:avLst/>
          </a:prstGeom>
          <a:solidFill>
            <a:srgbClr val="192D50">
              <a:alpha val="0"/>
            </a:srgbClr>
          </a:solidFill>
          <a:ln w="25400" cap="flat" cmpd="sng">
            <a:solidFill>
              <a:srgbClr val="C88737">
                <a:alpha val="50000"/>
              </a:srgbClr>
            </a:solidFill>
            <a:prstDash val="dash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9017000" y="2603500"/>
            <a:ext cx="165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闭环回流</a:t>
            </a:r>
            <a:endParaRPr lang="en-US" sz="1200"/>
          </a:p>
        </p:txBody>
      </p:sp>
      <p:cxnSp>
        <p:nvCxnSpPr>
          <p:cNvPr id="10" name="Connector 10"/>
          <p:cNvCxnSpPr/>
          <p:nvPr/>
        </p:nvCxnSpPr>
        <p:spPr>
          <a:xfrm>
            <a:off x="9207500" y="2159000"/>
            <a:ext cx="1270000" cy="635000"/>
          </a:xfrm>
          <a:prstGeom prst="curvedConnector3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cxnSp>
        <p:nvCxnSpPr>
          <p:cNvPr id="11" name="Connector 11"/>
          <p:cNvCxnSpPr/>
          <p:nvPr/>
        </p:nvCxnSpPr>
        <p:spPr>
          <a:xfrm rot="-4297">
            <a:off x="1016004" y="3486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92D5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1016000" y="36195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一个真相，多种投影：</a:t>
            </a:r>
            <a:endParaRPr lang="en-US" sz="1200"/>
          </a:p>
        </p:txBody>
      </p:sp>
      <p:sp>
        <p:nvSpPr>
          <p:cNvPr id="13" name="AutoShape 13"/>
          <p:cNvSpPr/>
          <p:nvPr/>
        </p:nvSpPr>
        <p:spPr>
          <a:xfrm>
            <a:off x="1016000" y="4064000"/>
            <a:ext cx="3175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管理者</a:t>
            </a:r>
            <a:r>
              <a:rPr lang="en-US" b="0" i="0" u="none" strike="noStrike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看经营分析</a:t>
            </a:r>
            <a:endParaRPr lang="en-US" sz="1200"/>
          </a:p>
        </p:txBody>
      </p:sp>
      <p:sp>
        <p:nvSpPr>
          <p:cNvPr id="14" name="AutoShape 14"/>
          <p:cNvSpPr/>
          <p:nvPr/>
        </p:nvSpPr>
        <p:spPr>
          <a:xfrm>
            <a:off x="4508500" y="4064000"/>
            <a:ext cx="3175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产品人</a:t>
            </a:r>
            <a:r>
              <a:rPr lang="en-US" b="0" i="0" u="none" strike="noStrike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看部件树</a:t>
            </a:r>
            <a:endParaRPr lang="en-US" sz="1200"/>
          </a:p>
        </p:txBody>
      </p:sp>
      <p:sp>
        <p:nvSpPr>
          <p:cNvPr id="15" name="AutoShape 15"/>
          <p:cNvSpPr/>
          <p:nvPr/>
        </p:nvSpPr>
        <p:spPr>
          <a:xfrm>
            <a:off x="8001000" y="4064000"/>
            <a:ext cx="3175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执行者</a:t>
            </a:r>
            <a:r>
              <a:rPr lang="en-US" b="0" i="0" u="none" strike="noStrike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看任务卡</a:t>
            </a:r>
            <a:endParaRPr lang="en-US" sz="1200"/>
          </a:p>
        </p:txBody>
      </p:sp>
      <p:sp>
        <p:nvSpPr>
          <p:cNvPr id="16" name="AutoShape 16"/>
          <p:cNvSpPr/>
          <p:nvPr/>
        </p:nvSpPr>
        <p:spPr>
          <a:xfrm>
            <a:off x="1016000" y="4635500"/>
            <a:ext cx="1016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0" i="0" u="none" strike="noStrike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——同一份事实，不同视角。</a:t>
            </a:r>
            <a:endParaRPr lang="en-US" sz="1200"/>
          </a:p>
        </p:txBody>
      </p:sp>
      <p:sp>
        <p:nvSpPr>
          <p:cNvPr id="17" name="AutoShape 17"/>
          <p:cNvSpPr/>
          <p:nvPr/>
        </p:nvSpPr>
        <p:spPr>
          <a:xfrm>
            <a:off x="1016000" y="5207000"/>
            <a:ext cx="10160000" cy="1143000"/>
          </a:xfrm>
          <a:prstGeom prst="roundRect">
            <a:avLst>
              <a:gd name="adj" fmla="val 0"/>
            </a:avLst>
          </a:prstGeom>
          <a:solidFill>
            <a:srgbClr val="192D5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8" name="AutoShape 18"/>
          <p:cNvSpPr/>
          <p:nvPr/>
        </p:nvSpPr>
        <p:spPr>
          <a:xfrm>
            <a:off x="1270000" y="5334000"/>
            <a:ext cx="9652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大厂级经营 = 统一语义层 + 闭环决策 + 可追溯的经验资产</a:t>
            </a:r>
            <a:endParaRPr lang="en-US" sz="1200"/>
          </a:p>
        </p:txBody>
      </p:sp>
      <p:sp>
        <p:nvSpPr>
          <p:cNvPr id="19" name="AutoShape 19"/>
          <p:cNvSpPr/>
          <p:nvPr/>
        </p:nvSpPr>
        <p:spPr>
          <a:xfrm>
            <a:off x="1270000" y="5842000"/>
            <a:ext cx="965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b="0" i="0" u="none" strike="noStrike" dirty="0" smtClean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（</a:t>
            </a:r>
            <a:r>
              <a:rPr lang="en-US" b="0" i="0" u="none" strike="noStrike" dirty="0" err="1" smtClean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我们叫它公司</a:t>
            </a:r>
            <a:r>
              <a:rPr lang="zh-CN" altLang="en-US" b="0" i="0" u="none" strike="noStrike" dirty="0" smtClean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可见</a:t>
            </a:r>
            <a:r>
              <a:rPr lang="en-US" b="0" i="0" u="none" strike="noStrike" dirty="0" err="1" smtClean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的</a:t>
            </a:r>
            <a:r>
              <a:rPr lang="en-US" b="0" i="0" u="none" strike="noStrike" dirty="0" err="1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「内核</a:t>
            </a:r>
            <a:r>
              <a:rPr lang="en-US" b="0" i="0" u="none" strike="noStrike" dirty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」）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228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产品地图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68745">
            <a:off x="1016063" y="1162050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3556000" y="635000"/>
            <a:ext cx="508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err="1" smtClean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从一</a:t>
            </a:r>
            <a:r>
              <a:rPr lang="zh-CN" altLang="en-US" sz="1800" b="1" i="0" u="none" strike="noStrike" dirty="0" smtClean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个</a:t>
            </a:r>
            <a:r>
              <a:rPr lang="en-US" altLang="zh-CN" sz="1800" b="1" i="0" u="none" strike="noStrike" dirty="0" err="1" smtClean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idea</a:t>
            </a:r>
            <a:r>
              <a:rPr lang="en-US" sz="1800" b="1" i="0" u="none" strike="noStrike" dirty="0" err="1" smtClean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到一家公司</a:t>
            </a:r>
            <a:endParaRPr lang="en-US" sz="1100" dirty="0"/>
          </a:p>
        </p:txBody>
      </p:sp>
      <p:cxnSp>
        <p:nvCxnSpPr>
          <p:cNvPr id="5" name="Connector 5"/>
          <p:cNvCxnSpPr/>
          <p:nvPr/>
        </p:nvCxnSpPr>
        <p:spPr>
          <a:xfrm rot="5277275">
            <a:off x="1193800" y="2038463"/>
            <a:ext cx="355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192D50">
                <a:alpha val="2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6" name="Connector 6"/>
          <p:cNvCxnSpPr/>
          <p:nvPr/>
        </p:nvCxnSpPr>
        <p:spPr>
          <a:xfrm rot="5277275">
            <a:off x="1193800" y="2800463"/>
            <a:ext cx="355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192D50">
                <a:alpha val="2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" name="Connector 7"/>
          <p:cNvCxnSpPr/>
          <p:nvPr/>
        </p:nvCxnSpPr>
        <p:spPr>
          <a:xfrm rot="5277275">
            <a:off x="1193800" y="3562463"/>
            <a:ext cx="355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192D50">
                <a:alpha val="2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" name="Connector 8"/>
          <p:cNvCxnSpPr/>
          <p:nvPr/>
        </p:nvCxnSpPr>
        <p:spPr>
          <a:xfrm rot="5277275">
            <a:off x="1193800" y="4324463"/>
            <a:ext cx="355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192D50">
                <a:alpha val="2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" name="AutoShape 9"/>
          <p:cNvSpPr/>
          <p:nvPr/>
        </p:nvSpPr>
        <p:spPr>
          <a:xfrm>
            <a:off x="1168400" y="1460500"/>
            <a:ext cx="406400" cy="406400"/>
          </a:xfrm>
          <a:prstGeom prst="ellipse">
            <a:avLst/>
          </a:prstGeom>
          <a:solidFill>
            <a:srgbClr val="192D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1168400" y="1460500"/>
            <a:ext cx="4064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841500" y="1422400"/>
            <a:ext cx="889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商业模式画布</a:t>
            </a:r>
            <a:r>
              <a:rPr lang="en-US" sz="1600" b="1" i="0" u="none" strike="noStrike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（AI 教练陪你填）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168400" y="2222500"/>
            <a:ext cx="406400" cy="406400"/>
          </a:xfrm>
          <a:prstGeom prst="ellipse">
            <a:avLst/>
          </a:prstGeom>
          <a:solidFill>
            <a:srgbClr val="192D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168400" y="2222500"/>
            <a:ext cx="4064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841500" y="2184400"/>
            <a:ext cx="889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角色与流程</a:t>
            </a:r>
            <a:r>
              <a:rPr lang="en-US" sz="1600" b="1" i="0" u="none" strike="noStrike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（可裁剪——工具服从管理，不是人服从工具）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168400" y="2984500"/>
            <a:ext cx="406400" cy="406400"/>
          </a:xfrm>
          <a:prstGeom prst="ellipse">
            <a:avLst/>
          </a:prstGeom>
          <a:solidFill>
            <a:srgbClr val="192D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1168400" y="2984500"/>
            <a:ext cx="4064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841500" y="2946400"/>
            <a:ext cx="889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 err="1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部件树</a:t>
            </a:r>
            <a:r>
              <a:rPr lang="en-US" sz="1600" b="1" i="0" u="none" strike="noStrike" dirty="0" err="1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（</a:t>
            </a:r>
            <a:r>
              <a:rPr lang="en-US" sz="1600" b="1" i="0" u="none" strike="noStrike" dirty="0" err="1" smtClean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产品的工作</a:t>
            </a:r>
            <a:r>
              <a:rPr lang="zh-CN" altLang="en-US" sz="1600" b="1" i="0" u="none" strike="noStrike" dirty="0" smtClean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骨架</a:t>
            </a:r>
            <a:r>
              <a:rPr lang="en-US" sz="1600" b="1" i="0" u="none" strike="noStrike" dirty="0" smtClean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）</a:t>
            </a:r>
            <a:endParaRPr lang="en-US" sz="1100" dirty="0"/>
          </a:p>
        </p:txBody>
      </p:sp>
      <p:sp>
        <p:nvSpPr>
          <p:cNvPr id="18" name="AutoShape 18"/>
          <p:cNvSpPr/>
          <p:nvPr/>
        </p:nvSpPr>
        <p:spPr>
          <a:xfrm>
            <a:off x="1168400" y="3746500"/>
            <a:ext cx="406400" cy="406400"/>
          </a:xfrm>
          <a:prstGeom prst="ellipse">
            <a:avLst/>
          </a:prstGeom>
          <a:solidFill>
            <a:srgbClr val="192D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1168400" y="3746500"/>
            <a:ext cx="4064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4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841500" y="3708400"/>
            <a:ext cx="889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任务卡</a:t>
            </a:r>
            <a:r>
              <a:rPr lang="en-US" sz="1600" b="1" i="0" u="none" strike="noStrike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（谁把什么从 A 推到 B）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68400" y="4508500"/>
            <a:ext cx="406400" cy="406400"/>
          </a:xfrm>
          <a:prstGeom prst="ellipse">
            <a:avLst/>
          </a:prstGeom>
          <a:solidFill>
            <a:srgbClr val="C8873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1168400" y="4508500"/>
            <a:ext cx="4064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5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841500" y="4470400"/>
            <a:ext cx="889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经营分析</a:t>
            </a:r>
            <a:r>
              <a:rPr lang="en-US" sz="1600" b="1" i="0" u="none" strike="noStrike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（数据说话）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016000" y="5334000"/>
            <a:ext cx="10160000" cy="889000"/>
          </a:xfrm>
          <a:prstGeom prst="roundRect">
            <a:avLst>
              <a:gd name="adj" fmla="val 0"/>
            </a:avLst>
          </a:prstGeom>
          <a:solidFill>
            <a:srgbClr val="192D5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1333500" y="5524500"/>
            <a:ext cx="508000" cy="508000"/>
          </a:xfrm>
          <a:prstGeom prst="ellipse">
            <a:avLst/>
          </a:prstGeom>
          <a:solidFill>
            <a:srgbClr val="C8873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1333500" y="5524500"/>
            <a:ext cx="50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?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2095500" y="5397500"/>
            <a:ext cx="876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智能助手全程在场：任何页面，随时提问。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635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独门：研销互锁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68745">
            <a:off x="1016063" y="1162050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1016000" y="1371600"/>
            <a:ext cx="10160000" cy="571500"/>
          </a:xfrm>
          <a:prstGeom prst="roundRect">
            <a:avLst>
              <a:gd name="adj" fmla="val 0"/>
            </a:avLst>
          </a:prstGeom>
          <a:solidFill>
            <a:srgbClr val="192D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270000" y="1371600"/>
            <a:ext cx="9652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和所有产品管理工具不同：开发前，先写广告。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2286000"/>
            <a:ext cx="3048000" cy="1778000"/>
          </a:xfrm>
          <a:prstGeom prst="roundRect">
            <a:avLst>
              <a:gd name="adj" fmla="val 0"/>
            </a:avLst>
          </a:prstGeom>
          <a:solidFill>
            <a:srgbClr val="C88737">
              <a:alpha val="8000"/>
            </a:srgbClr>
          </a:solidFill>
          <a:ln w="12700" cap="flat" cmpd="sng">
            <a:solidFill>
              <a:srgbClr val="C88737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331193" y="2432051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 dirty="0" err="1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市场侧</a:t>
            </a:r>
            <a:endParaRPr lang="en-US" dirty="0"/>
          </a:p>
        </p:txBody>
      </p:sp>
      <p:sp>
        <p:nvSpPr>
          <p:cNvPr id="8" name="AutoShape 8"/>
          <p:cNvSpPr/>
          <p:nvPr/>
        </p:nvSpPr>
        <p:spPr>
          <a:xfrm>
            <a:off x="1206500" y="2857500"/>
            <a:ext cx="266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b="0" i="0" u="none" strike="noStrike" dirty="0" err="1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广告宣言驱动产品开发</a:t>
            </a:r>
            <a:r>
              <a:rPr lang="en-US" b="0" i="0" u="none" strike="noStrike" dirty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——</a:t>
            </a:r>
            <a:r>
              <a:rPr lang="en-US" b="0" i="0" u="none" strike="noStrike" dirty="0" err="1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宣言写不出来，</a:t>
            </a:r>
            <a:r>
              <a:rPr lang="en-US" b="0" i="0" u="none" strike="noStrike" dirty="0" err="1" smtClean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这</a:t>
            </a:r>
            <a:r>
              <a:rPr lang="zh-CN" altLang="en-US" b="0" i="0" u="none" strike="noStrike" dirty="0" smtClean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产品</a:t>
            </a:r>
            <a:r>
              <a:rPr lang="en-US" altLang="zh-CN" b="0" i="0" u="none" strike="noStrike" dirty="0" smtClean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/</a:t>
            </a:r>
            <a:r>
              <a:rPr lang="en-US" b="0" i="0" u="none" strike="noStrike" dirty="0" err="1" smtClean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特性就别做</a:t>
            </a:r>
            <a:endParaRPr lang="en-US" sz="1200" dirty="0"/>
          </a:p>
        </p:txBody>
      </p:sp>
      <p:sp>
        <p:nvSpPr>
          <p:cNvPr id="9" name="AutoShape 9"/>
          <p:cNvSpPr/>
          <p:nvPr/>
        </p:nvSpPr>
        <p:spPr>
          <a:xfrm>
            <a:off x="4826000" y="2667000"/>
            <a:ext cx="2540000" cy="1016000"/>
          </a:xfrm>
          <a:prstGeom prst="ellipse">
            <a:avLst/>
          </a:prstGeom>
          <a:solidFill>
            <a:srgbClr val="192D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4826000" y="2730500"/>
            <a:ext cx="254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特性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826000" y="3175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dirty="0" smtClean="0">
                <a:solidFill>
                  <a:schemeClr val="bg1"/>
                </a:solidFill>
              </a:rPr>
              <a:t>产品中场灵魂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8128000" y="2286000"/>
            <a:ext cx="3048000" cy="1778000"/>
          </a:xfrm>
          <a:prstGeom prst="roundRect">
            <a:avLst>
              <a:gd name="adj" fmla="val 0"/>
            </a:avLst>
          </a:prstGeom>
          <a:solidFill>
            <a:srgbClr val="192D50">
              <a:alpha val="6000"/>
            </a:srgbClr>
          </a:solidFill>
          <a:ln w="12700" cap="flat" cmpd="sng">
            <a:solidFill>
              <a:srgbClr val="192D5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143001" y="2476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 dirty="0" err="1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研发侧</a:t>
            </a:r>
            <a:endParaRPr lang="en-US" dirty="0"/>
          </a:p>
        </p:txBody>
      </p:sp>
      <p:sp>
        <p:nvSpPr>
          <p:cNvPr id="14" name="AutoShape 14"/>
          <p:cNvSpPr/>
          <p:nvPr/>
        </p:nvSpPr>
        <p:spPr>
          <a:xfrm>
            <a:off x="8318500" y="2857500"/>
            <a:ext cx="266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b="0" i="0" u="none" strike="noStrike" dirty="0" err="1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流量矩阵把「人群</a:t>
            </a:r>
            <a:r>
              <a:rPr lang="en-US" b="0" i="0" u="none" strike="noStrike" dirty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 × </a:t>
            </a:r>
            <a:r>
              <a:rPr lang="en-US" b="0" i="0" u="none" strike="noStrike" dirty="0" err="1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卖点」变成可检验的假设，</a:t>
            </a:r>
            <a:r>
              <a:rPr lang="en-US" b="0" i="0" u="none" strike="noStrike" dirty="0" err="1" smtClean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销售数据回流反哺产品</a:t>
            </a:r>
            <a:endParaRPr lang="en-US" sz="1200" dirty="0"/>
          </a:p>
        </p:txBody>
      </p:sp>
      <p:cxnSp>
        <p:nvCxnSpPr>
          <p:cNvPr id="15" name="Connector 15"/>
          <p:cNvCxnSpPr/>
          <p:nvPr/>
        </p:nvCxnSpPr>
        <p:spPr>
          <a:xfrm rot="-62497">
            <a:off x="4064058" y="3168650"/>
            <a:ext cx="69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6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cxnSp>
        <p:nvCxnSpPr>
          <p:cNvPr id="16" name="Connector 16"/>
          <p:cNvCxnSpPr/>
          <p:nvPr/>
        </p:nvCxnSpPr>
        <p:spPr>
          <a:xfrm rot="-68745">
            <a:off x="7429563" y="3168650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192D50">
                <a:alpha val="5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cxnSp>
        <p:nvCxnSpPr>
          <p:cNvPr id="17" name="Connector 17"/>
          <p:cNvCxnSpPr/>
          <p:nvPr/>
        </p:nvCxnSpPr>
        <p:spPr>
          <a:xfrm rot="5285450">
            <a:off x="9461500" y="4311756"/>
            <a:ext cx="38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50000"/>
              </a:srgbClr>
            </a:solidFill>
            <a:prstDash val="dash"/>
            <a:round/>
            <a:headEnd type="none" w="lg" len="lg"/>
            <a:tailEnd type="none" w="lg" len="lg"/>
          </a:ln>
        </p:spPr>
      </p:cxnSp>
      <p:cxnSp>
        <p:nvCxnSpPr>
          <p:cNvPr id="18" name="Connector 18"/>
          <p:cNvCxnSpPr/>
          <p:nvPr/>
        </p:nvCxnSpPr>
        <p:spPr>
          <a:xfrm rot="10793861">
            <a:off x="2539994" y="4502150"/>
            <a:ext cx="711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50000"/>
              </a:srgbClr>
            </a:solidFill>
            <a:prstDash val="dash"/>
            <a:round/>
            <a:headEnd type="none" w="lg" len="lg"/>
            <a:tailEnd type="none" w="lg" len="lg"/>
          </a:ln>
        </p:spPr>
      </p:cxnSp>
      <p:cxnSp>
        <p:nvCxnSpPr>
          <p:cNvPr id="19" name="Connector 19"/>
          <p:cNvCxnSpPr/>
          <p:nvPr/>
        </p:nvCxnSpPr>
        <p:spPr>
          <a:xfrm rot="-5514549">
            <a:off x="2349500" y="4311544"/>
            <a:ext cx="38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50000"/>
              </a:srgbClr>
            </a:solidFill>
            <a:prstDash val="dash"/>
            <a:round/>
            <a:headEnd type="none" w="lg" len="lg"/>
            <a:tailEnd type="arrow" w="lg" len="lg"/>
          </a:ln>
        </p:spPr>
      </p:cxnSp>
      <p:sp>
        <p:nvSpPr>
          <p:cNvPr id="20" name="AutoShape 20"/>
          <p:cNvSpPr/>
          <p:nvPr/>
        </p:nvSpPr>
        <p:spPr>
          <a:xfrm>
            <a:off x="4445000" y="4508500"/>
            <a:ext cx="3302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 dirty="0" err="1" smtClean="0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销售数据回流反哺</a:t>
            </a:r>
            <a:r>
              <a:rPr lang="zh-CN" altLang="en-US" sz="1600" b="0" i="0" u="none" strike="noStrike" dirty="0" smtClean="0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研发能力</a:t>
            </a:r>
            <a:endParaRPr lang="en-US" sz="1600" dirty="0"/>
          </a:p>
        </p:txBody>
      </p:sp>
      <p:cxnSp>
        <p:nvCxnSpPr>
          <p:cNvPr id="21" name="Connector 21"/>
          <p:cNvCxnSpPr/>
          <p:nvPr/>
        </p:nvCxnSpPr>
        <p:spPr>
          <a:xfrm rot="-8594">
            <a:off x="3556008" y="5200650"/>
            <a:ext cx="508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92D5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1016000" y="54610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1" i="0" u="none" strike="noStrike" dirty="0" err="1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市场和研发中间</a:t>
            </a:r>
            <a:r>
              <a:rPr lang="en-US" sz="2200" b="1" i="0" u="none" strike="noStrike" dirty="0" smtClean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r>
              <a:rPr lang="zh-CN" altLang="en-US" sz="2200" b="1" i="0" u="none" strike="noStrike" dirty="0" smtClean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承上启下的中场灵魂</a:t>
            </a:r>
            <a:r>
              <a:rPr lang="en-US" sz="2200" b="1" i="0" u="none" strike="noStrike" dirty="0" smtClean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r>
              <a:rPr lang="zh-CN" altLang="en-US" sz="2200" b="1" i="0" u="none" strike="noStrike" dirty="0" smtClean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是</a:t>
            </a:r>
            <a:r>
              <a:rPr lang="en-US" sz="2200" b="1" i="0" u="none" strike="noStrike" dirty="0" err="1" smtClean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特性</a:t>
            </a:r>
            <a:r>
              <a:rPr lang="en-US" sz="2200" b="1" i="0" u="none" strike="noStrike" dirty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762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和现有选择有什么不同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>
            <a:off x="1016000" y="1168400"/>
            <a:ext cx="530585" cy="8442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1016000" y="1460500"/>
            <a:ext cx="3924300" cy="508000"/>
          </a:xfrm>
          <a:prstGeom prst="roundRect">
            <a:avLst>
              <a:gd name="adj" fmla="val 0"/>
            </a:avLst>
          </a:prstGeom>
          <a:solidFill>
            <a:srgbClr val="8C8C91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5" name="AutoShape 5"/>
          <p:cNvSpPr/>
          <p:nvPr/>
        </p:nvSpPr>
        <p:spPr>
          <a:xfrm>
            <a:off x="1016000" y="1460500"/>
            <a:ext cx="39243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 dirty="0" smtClean="0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他  们</a:t>
            </a:r>
            <a:endParaRPr lang="en-US" dirty="0"/>
          </a:p>
        </p:txBody>
      </p:sp>
      <p:sp>
        <p:nvSpPr>
          <p:cNvPr id="6" name="AutoShape 6"/>
          <p:cNvSpPr/>
          <p:nvPr/>
        </p:nvSpPr>
        <p:spPr>
          <a:xfrm>
            <a:off x="6731000" y="1460500"/>
            <a:ext cx="4584700" cy="508000"/>
          </a:xfrm>
          <a:prstGeom prst="roundRect">
            <a:avLst>
              <a:gd name="adj" fmla="val 0"/>
            </a:avLst>
          </a:prstGeom>
          <a:solidFill>
            <a:srgbClr val="192D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7" name="AutoShape 7"/>
          <p:cNvSpPr/>
          <p:nvPr/>
        </p:nvSpPr>
        <p:spPr>
          <a:xfrm>
            <a:off x="6731000" y="1460500"/>
            <a:ext cx="444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 dirty="0" smtClean="0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我  们</a:t>
            </a:r>
            <a:endParaRPr lang="en-US" dirty="0"/>
          </a:p>
        </p:txBody>
      </p:sp>
      <p:sp>
        <p:nvSpPr>
          <p:cNvPr id="8" name="AutoShape 8"/>
          <p:cNvSpPr/>
          <p:nvPr/>
        </p:nvSpPr>
        <p:spPr>
          <a:xfrm>
            <a:off x="1016000" y="2095500"/>
            <a:ext cx="3924300" cy="1206500"/>
          </a:xfrm>
          <a:prstGeom prst="roundRect">
            <a:avLst>
              <a:gd name="adj" fmla="val 0"/>
            </a:avLst>
          </a:prstGeom>
          <a:solidFill>
            <a:srgbClr val="8C8C91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9" name="AutoShape 9"/>
          <p:cNvSpPr/>
          <p:nvPr/>
        </p:nvSpPr>
        <p:spPr>
          <a:xfrm>
            <a:off x="1270000" y="2222500"/>
            <a:ext cx="3500051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卖流程模板</a:t>
            </a:r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6731000" y="2095500"/>
            <a:ext cx="4584700" cy="1206500"/>
          </a:xfrm>
          <a:prstGeom prst="roundRect">
            <a:avLst>
              <a:gd name="adj" fmla="val 0"/>
            </a:avLst>
          </a:prstGeom>
          <a:solidFill>
            <a:srgbClr val="192D5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11" name="AutoShape 11"/>
          <p:cNvSpPr/>
          <p:nvPr/>
        </p:nvSpPr>
        <p:spPr>
          <a:xfrm>
            <a:off x="6957540" y="2184400"/>
            <a:ext cx="4089056" cy="1041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600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立对象本体——流程可裁剪，每个对象是契约（有状态、有档案、可追溯，不是空模板）</a:t>
            </a:r>
            <a:endParaRPr lang="en-US"/>
          </a:p>
        </p:txBody>
      </p:sp>
      <p:sp>
        <p:nvSpPr>
          <p:cNvPr id="12" name="AutoShape 12"/>
          <p:cNvSpPr/>
          <p:nvPr/>
        </p:nvSpPr>
        <p:spPr>
          <a:xfrm>
            <a:off x="1016000" y="3429000"/>
            <a:ext cx="3924300" cy="1206500"/>
          </a:xfrm>
          <a:prstGeom prst="roundRect">
            <a:avLst>
              <a:gd name="adj" fmla="val 0"/>
            </a:avLst>
          </a:prstGeom>
          <a:solidFill>
            <a:srgbClr val="8C8C91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13" name="AutoShape 13"/>
          <p:cNvSpPr/>
          <p:nvPr/>
        </p:nvSpPr>
        <p:spPr>
          <a:xfrm>
            <a:off x="1270000" y="3556000"/>
            <a:ext cx="3500051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有流程引擎，人围着系统转</a:t>
            </a:r>
            <a:endParaRPr lang="en-US"/>
          </a:p>
        </p:txBody>
      </p:sp>
      <p:sp>
        <p:nvSpPr>
          <p:cNvPr id="14" name="AutoShape 14"/>
          <p:cNvSpPr/>
          <p:nvPr/>
        </p:nvSpPr>
        <p:spPr>
          <a:xfrm>
            <a:off x="6731000" y="3429000"/>
            <a:ext cx="4584700" cy="1206500"/>
          </a:xfrm>
          <a:prstGeom prst="roundRect">
            <a:avLst>
              <a:gd name="adj" fmla="val 0"/>
            </a:avLst>
          </a:prstGeom>
          <a:solidFill>
            <a:srgbClr val="192D5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15" name="AutoShape 15"/>
          <p:cNvSpPr/>
          <p:nvPr/>
        </p:nvSpPr>
        <p:spPr>
          <a:xfrm>
            <a:off x="6957540" y="3517900"/>
            <a:ext cx="4089056" cy="1041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600" b="1" i="0" u="none" strike="noStrike" dirty="0" err="1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无引擎</a:t>
            </a:r>
            <a:r>
              <a:rPr lang="en-US" sz="1600" b="1" i="0" u="none" strike="noStrike" dirty="0" smtClean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—</a:t>
            </a:r>
            <a:r>
              <a:rPr lang="en-US" sz="1600" b="1" i="0" u="none" strike="noStrike" dirty="0" err="1" smtClean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任务卡是运行时</a:t>
            </a:r>
            <a:r>
              <a:rPr lang="en-US" sz="1600" b="1" i="0" u="none" strike="noStrike" dirty="0" err="1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，进度是算出来的，不折腾团队</a:t>
            </a:r>
            <a:endParaRPr lang="en-US" dirty="0"/>
          </a:p>
        </p:txBody>
      </p:sp>
      <p:sp>
        <p:nvSpPr>
          <p:cNvPr id="16" name="AutoShape 16"/>
          <p:cNvSpPr/>
          <p:nvPr/>
        </p:nvSpPr>
        <p:spPr>
          <a:xfrm>
            <a:off x="1016000" y="4762500"/>
            <a:ext cx="3924300" cy="1206500"/>
          </a:xfrm>
          <a:prstGeom prst="roundRect">
            <a:avLst>
              <a:gd name="adj" fmla="val 0"/>
            </a:avLst>
          </a:prstGeom>
          <a:solidFill>
            <a:srgbClr val="8C8C91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17" name="AutoShape 17"/>
          <p:cNvSpPr/>
          <p:nvPr/>
        </p:nvSpPr>
        <p:spPr>
          <a:xfrm>
            <a:off x="1270000" y="4889500"/>
            <a:ext cx="3500051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按人按月收订阅</a:t>
            </a:r>
            <a:endParaRPr lang="en-US"/>
          </a:p>
        </p:txBody>
      </p:sp>
      <p:sp>
        <p:nvSpPr>
          <p:cNvPr id="18" name="AutoShape 18"/>
          <p:cNvSpPr/>
          <p:nvPr/>
        </p:nvSpPr>
        <p:spPr>
          <a:xfrm>
            <a:off x="6731000" y="4762500"/>
            <a:ext cx="4584700" cy="1206500"/>
          </a:xfrm>
          <a:prstGeom prst="roundRect">
            <a:avLst>
              <a:gd name="adj" fmla="val 0"/>
            </a:avLst>
          </a:prstGeom>
          <a:solidFill>
            <a:srgbClr val="192D5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19" name="AutoShape 19"/>
          <p:cNvSpPr/>
          <p:nvPr/>
        </p:nvSpPr>
        <p:spPr>
          <a:xfrm>
            <a:off x="6957540" y="4851400"/>
            <a:ext cx="4089056" cy="1041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600" b="1" i="0" u="none" strike="noStrike" dirty="0" err="1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按结果收费</a:t>
            </a:r>
            <a:r>
              <a:rPr lang="en-US" sz="1600" b="1" i="0" u="none" strike="noStrike" dirty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——</a:t>
            </a:r>
            <a:r>
              <a:rPr lang="en-US" sz="1600" b="1" i="0" u="none" strike="noStrike" dirty="0" err="1" smtClean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交付可验证的经营改善后</a:t>
            </a:r>
            <a:r>
              <a:rPr lang="zh-CN" altLang="en-US" sz="1600" b="1" i="0" u="none" strike="noStrike" dirty="0" smtClean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付款</a:t>
            </a:r>
            <a:endParaRPr lang="en-US" dirty="0"/>
          </a:p>
        </p:txBody>
      </p:sp>
      <p:sp>
        <p:nvSpPr>
          <p:cNvPr id="20" name="AutoShape 20"/>
          <p:cNvSpPr/>
          <p:nvPr/>
        </p:nvSpPr>
        <p:spPr>
          <a:xfrm>
            <a:off x="5549900" y="3683000"/>
            <a:ext cx="635000" cy="635000"/>
          </a:xfrm>
          <a:prstGeom prst="ellipse">
            <a:avLst/>
          </a:prstGeom>
          <a:solidFill>
            <a:srgbClr val="C8873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21" name="AutoShape 21"/>
          <p:cNvSpPr/>
          <p:nvPr/>
        </p:nvSpPr>
        <p:spPr>
          <a:xfrm>
            <a:off x="5562600" y="3683000"/>
            <a:ext cx="635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 dirty="0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VS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106299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 dirty="0" err="1" smtClean="0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底气从哪来</a:t>
            </a:r>
            <a:r>
              <a:rPr lang="en-US" sz="3000" b="1" dirty="0" smtClean="0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: 25 </a:t>
            </a:r>
            <a:r>
              <a:rPr lang="zh-CN" altLang="en-US" sz="3000" b="1" dirty="0" smtClean="0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年</a:t>
            </a:r>
            <a:r>
              <a:rPr lang="en-US" altLang="zh-CN" sz="3000" b="1" dirty="0" smtClean="0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IPD</a:t>
            </a:r>
            <a:r>
              <a:rPr lang="zh-CN" altLang="en-US" sz="3000" b="1" dirty="0" smtClean="0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咨询经验的沉淀，多家</a:t>
            </a:r>
            <a:r>
              <a:rPr lang="en-US" altLang="zh-CN" sz="3000" b="1" dirty="0" smtClean="0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500</a:t>
            </a:r>
            <a:r>
              <a:rPr lang="zh-CN" altLang="en-US" sz="3000" b="1" dirty="0" smtClean="0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强企业的实战</a:t>
            </a:r>
            <a:endParaRPr lang="en-US" sz="1100" dirty="0"/>
          </a:p>
        </p:txBody>
      </p:sp>
      <p:cxnSp>
        <p:nvCxnSpPr>
          <p:cNvPr id="3" name="Connector 3"/>
          <p:cNvCxnSpPr/>
          <p:nvPr/>
        </p:nvCxnSpPr>
        <p:spPr>
          <a:xfrm rot="-68745">
            <a:off x="1016063" y="1162050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1016000" y="1397000"/>
            <a:ext cx="76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6000" b="1" i="0" u="none" strike="noStrike">
                <a:solidFill>
                  <a:srgbClr val="C88737">
                    <a:alpha val="3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"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778000" y="1524000"/>
            <a:ext cx="939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明见的第一个客户，是我们自己。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778000" y="2349500"/>
            <a:ext cx="939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1600" b="0" i="0" u="none" strike="noStrike" dirty="0" err="1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我们的</a:t>
            </a:r>
            <a:r>
              <a:rPr lang="en-US" sz="1600" b="0" i="0" u="none" strike="noStrike" dirty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altLang="zh-CN" sz="1600" b="0" i="0" u="none" strike="noStrike" dirty="0" smtClean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N</a:t>
            </a:r>
            <a:r>
              <a:rPr lang="en-US" sz="1600" b="0" i="0" u="none" strike="noStrike" dirty="0" smtClean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600" b="0" i="0" u="none" strike="noStrike" dirty="0" err="1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篇广告宣言、产品部件树、每一张任务卡，都跑在明见上</a:t>
            </a:r>
            <a:r>
              <a:rPr lang="en-US" sz="1600" b="0" i="0" u="none" strike="noStrike" dirty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——</a:t>
            </a:r>
            <a:endParaRPr lang="en-US" sz="1200" dirty="0"/>
          </a:p>
        </p:txBody>
      </p:sp>
      <p:sp>
        <p:nvSpPr>
          <p:cNvPr id="7" name="AutoShape 7"/>
          <p:cNvSpPr/>
          <p:nvPr/>
        </p:nvSpPr>
        <p:spPr>
          <a:xfrm>
            <a:off x="1778000" y="3111500"/>
            <a:ext cx="939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600" b="0" i="0" u="none" strike="noStrike" dirty="0" err="1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它先治好了我们自己，才出来见人</a:t>
            </a:r>
            <a:r>
              <a:rPr lang="en-US" sz="1600" b="0" i="0" u="none" strike="noStrike" dirty="0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200" dirty="0"/>
          </a:p>
        </p:txBody>
      </p:sp>
      <p:sp>
        <p:nvSpPr>
          <p:cNvPr id="8" name="AutoShape 8"/>
          <p:cNvSpPr/>
          <p:nvPr/>
        </p:nvSpPr>
        <p:spPr>
          <a:xfrm>
            <a:off x="1778000" y="3746500"/>
            <a:ext cx="1524000" cy="406400"/>
          </a:xfrm>
          <a:prstGeom prst="roundRect">
            <a:avLst>
              <a:gd name="adj" fmla="val 0"/>
            </a:avLst>
          </a:prstGeom>
          <a:solidFill>
            <a:srgbClr val="192D5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9" name="AutoShape 9"/>
          <p:cNvSpPr/>
          <p:nvPr/>
        </p:nvSpPr>
        <p:spPr>
          <a:xfrm>
            <a:off x="1778000" y="3746500"/>
            <a:ext cx="1524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altLang="zh-CN" b="1" i="0" u="none" strike="noStrike" dirty="0" smtClean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N</a:t>
            </a:r>
            <a:r>
              <a:rPr lang="en-US" b="1" i="0" u="none" strike="noStrike" dirty="0" smtClean="0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b="1" i="0" u="none" strike="noStrike" dirty="0" err="1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篇广告宣言</a:t>
            </a:r>
            <a:endParaRPr lang="en-US" sz="1200" dirty="0"/>
          </a:p>
        </p:txBody>
      </p:sp>
      <p:sp>
        <p:nvSpPr>
          <p:cNvPr id="10" name="AutoShape 10"/>
          <p:cNvSpPr/>
          <p:nvPr/>
        </p:nvSpPr>
        <p:spPr>
          <a:xfrm>
            <a:off x="3492500" y="3746500"/>
            <a:ext cx="1270000" cy="406400"/>
          </a:xfrm>
          <a:prstGeom prst="roundRect">
            <a:avLst>
              <a:gd name="adj" fmla="val 0"/>
            </a:avLst>
          </a:prstGeom>
          <a:solidFill>
            <a:srgbClr val="192D5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1" name="AutoShape 11"/>
          <p:cNvSpPr/>
          <p:nvPr/>
        </p:nvSpPr>
        <p:spPr>
          <a:xfrm>
            <a:off x="3492500" y="3746500"/>
            <a:ext cx="127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产品部件树</a:t>
            </a:r>
            <a:endParaRPr lang="en-US" sz="1200"/>
          </a:p>
        </p:txBody>
      </p:sp>
      <p:sp>
        <p:nvSpPr>
          <p:cNvPr id="12" name="AutoShape 12"/>
          <p:cNvSpPr/>
          <p:nvPr/>
        </p:nvSpPr>
        <p:spPr>
          <a:xfrm>
            <a:off x="4953000" y="3746500"/>
            <a:ext cx="1270000" cy="406400"/>
          </a:xfrm>
          <a:prstGeom prst="roundRect">
            <a:avLst>
              <a:gd name="adj" fmla="val 0"/>
            </a:avLst>
          </a:prstGeom>
          <a:solidFill>
            <a:srgbClr val="192D5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3" name="AutoShape 13"/>
          <p:cNvSpPr/>
          <p:nvPr/>
        </p:nvSpPr>
        <p:spPr>
          <a:xfrm>
            <a:off x="4953000" y="3746500"/>
            <a:ext cx="127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每一张任务卡</a:t>
            </a:r>
            <a:endParaRPr lang="en-US" sz="1200"/>
          </a:p>
        </p:txBody>
      </p:sp>
      <p:cxnSp>
        <p:nvCxnSpPr>
          <p:cNvPr id="14" name="Connector 14"/>
          <p:cNvCxnSpPr/>
          <p:nvPr/>
        </p:nvCxnSpPr>
        <p:spPr>
          <a:xfrm rot="-4297">
            <a:off x="1016004" y="4565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92D50">
                <a:alpha val="12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1016000" y="4889500"/>
            <a:ext cx="635000" cy="635000"/>
          </a:xfrm>
          <a:prstGeom prst="ellipse">
            <a:avLst/>
          </a:prstGeom>
          <a:solidFill>
            <a:srgbClr val="C8873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1016000" y="4889500"/>
            <a:ext cx="635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20年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05000" y="4889500"/>
            <a:ext cx="9271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Palantir 用二十年验证了「语义层 + 闭环」。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905000" y="5524500"/>
            <a:ext cx="927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明见把它做成小公司开箱即用。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28647">
            <a:off x="1016026" y="6343650"/>
            <a:ext cx="152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8737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508000"/>
            <a:ext cx="635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合作方式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68745">
            <a:off x="1016063" y="1162050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1016000" y="1460500"/>
            <a:ext cx="10160000" cy="889000"/>
          </a:xfrm>
          <a:prstGeom prst="roundRect">
            <a:avLst>
              <a:gd name="adj" fmla="val 0"/>
            </a:avLst>
          </a:prstGeom>
          <a:solidFill>
            <a:srgbClr val="192D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270000" y="1460500"/>
            <a:ext cx="965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600" b="1" i="0" u="none" strike="noStrike" dirty="0" err="1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先上线，后谈钱。不满意，分文不取</a:t>
            </a:r>
            <a:r>
              <a:rPr lang="en-US" sz="2600" b="1" i="0" u="none" strike="noStrike" dirty="0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6" name="AutoShape 6"/>
          <p:cNvSpPr/>
          <p:nvPr/>
        </p:nvSpPr>
        <p:spPr>
          <a:xfrm>
            <a:off x="1016000" y="2667000"/>
            <a:ext cx="1016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上线按周计，不按年计。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032000" y="3365500"/>
            <a:ext cx="1778000" cy="635000"/>
          </a:xfrm>
          <a:prstGeom prst="ellipse">
            <a:avLst/>
          </a:prstGeom>
          <a:solidFill>
            <a:srgbClr val="C88737">
              <a:alpha val="10000"/>
            </a:srgbClr>
          </a:solidFill>
          <a:ln w="12700" cap="flat" cmpd="sng">
            <a:solidFill>
              <a:srgbClr val="C88737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2032000" y="3365500"/>
            <a:ext cx="177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不换血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207000" y="3365500"/>
            <a:ext cx="1778000" cy="635000"/>
          </a:xfrm>
          <a:prstGeom prst="ellipse">
            <a:avLst/>
          </a:prstGeom>
          <a:solidFill>
            <a:srgbClr val="C88737">
              <a:alpha val="10000"/>
            </a:srgbClr>
          </a:solidFill>
          <a:ln w="12700" cap="flat" cmpd="sng">
            <a:solidFill>
              <a:srgbClr val="C88737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5207000" y="3365500"/>
            <a:ext cx="177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不停产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382000" y="3365500"/>
            <a:ext cx="1778000" cy="635000"/>
          </a:xfrm>
          <a:prstGeom prst="ellipse">
            <a:avLst/>
          </a:prstGeom>
          <a:solidFill>
            <a:srgbClr val="C88737">
              <a:alpha val="10000"/>
            </a:srgbClr>
          </a:solidFill>
          <a:ln w="12700" cap="flat" cmpd="sng">
            <a:solidFill>
              <a:srgbClr val="C88737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8382000" y="3365500"/>
            <a:ext cx="177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不折腾团队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9549">
            <a:off x="3810009" y="45021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92D5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5588000" y="4318000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———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5842000" y="5207000"/>
            <a:ext cx="482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92D50"/>
                </a:solidFill>
                <a:latin typeface="Noto Sans SC"/>
                <a:ea typeface="Noto Sans SC"/>
                <a:cs typeface="Noto Sans SC"/>
                <a:sym typeface="Noto Sans SC"/>
              </a:rPr>
              <a:t>扫码咨询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5842000" y="5778500"/>
            <a:ext cx="482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C3C41"/>
                </a:solidFill>
                <a:latin typeface="Noto Sans SC"/>
                <a:ea typeface="Noto Sans SC"/>
                <a:cs typeface="Noto Sans SC"/>
                <a:sym typeface="Noto Sans SC"/>
              </a:rPr>
              <a:t>获取您的企业「内核体检」</a:t>
            </a:r>
            <a:endParaRPr lang="en-US" sz="1100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864" y="4699000"/>
            <a:ext cx="2003136" cy="1899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5999" y="508000"/>
            <a:ext cx="8154127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3000" b="1" dirty="0" smtClean="0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9.9</a:t>
            </a:r>
            <a:r>
              <a:rPr lang="zh-CN" altLang="en-US" sz="3000" b="1" dirty="0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元，开启您的</a:t>
            </a:r>
            <a:r>
              <a:rPr lang="en-US" altLang="zh-CN" sz="3000" b="1" dirty="0" smtClean="0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IPD&amp;</a:t>
            </a:r>
            <a:r>
              <a:rPr lang="zh-CN" altLang="en-US" sz="3000" b="1" dirty="0" smtClean="0">
                <a:solidFill>
                  <a:srgbClr val="19191E"/>
                </a:solidFill>
                <a:latin typeface="Noto Sans SC"/>
                <a:ea typeface="Noto Sans SC"/>
                <a:cs typeface="Noto Sans SC"/>
                <a:sym typeface="Noto Sans SC"/>
              </a:rPr>
              <a:t>本体论星辰大海</a:t>
            </a:r>
            <a:endParaRPr lang="en-US" sz="1100" dirty="0"/>
          </a:p>
        </p:txBody>
      </p:sp>
      <p:cxnSp>
        <p:nvCxnSpPr>
          <p:cNvPr id="3" name="Connector 3"/>
          <p:cNvCxnSpPr/>
          <p:nvPr/>
        </p:nvCxnSpPr>
        <p:spPr>
          <a:xfrm rot="-68745">
            <a:off x="1016063" y="1162050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8909231" y="1789141"/>
            <a:ext cx="1959429" cy="32359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1800" b="1" dirty="0">
                <a:solidFill>
                  <a:srgbClr val="0070C0"/>
                </a:solidFill>
              </a:rPr>
              <a:t>20 </a:t>
            </a:r>
            <a:r>
              <a:rPr lang="zh-CN" altLang="en-US" sz="1600" b="1" dirty="0" smtClean="0">
                <a:solidFill>
                  <a:srgbClr val="0070C0"/>
                </a:solidFill>
              </a:rPr>
              <a:t>亿： </a:t>
            </a:r>
            <a:r>
              <a:rPr lang="en-US" altLang="zh-CN" dirty="0"/>
              <a:t>HW </a:t>
            </a:r>
            <a:r>
              <a:rPr lang="zh-CN" altLang="en-US" dirty="0"/>
              <a:t>引入 </a:t>
            </a:r>
            <a:r>
              <a:rPr lang="en-US" altLang="zh-CN" dirty="0"/>
              <a:t>IPD </a:t>
            </a:r>
            <a:r>
              <a:rPr lang="zh-CN" altLang="en-US" dirty="0"/>
              <a:t>体系时支付的顶级咨询学费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pPr>
              <a:lnSpc>
                <a:spcPct val="125000"/>
              </a:lnSpc>
              <a:defRPr/>
            </a:pPr>
            <a:endParaRPr lang="en-US" altLang="zh-CN" dirty="0"/>
          </a:p>
          <a:p>
            <a:pPr>
              <a:lnSpc>
                <a:spcPct val="125000"/>
              </a:lnSpc>
              <a:defRPr/>
            </a:pPr>
            <a:r>
              <a:rPr lang="zh-CN" altLang="en-US" dirty="0"/>
              <a:t/>
            </a:r>
            <a:br>
              <a:rPr lang="zh-CN" altLang="en-US" dirty="0"/>
            </a:br>
            <a:r>
              <a:rPr lang="en-US" altLang="zh-CN" sz="1800" b="1" dirty="0">
                <a:solidFill>
                  <a:srgbClr val="0070C0"/>
                </a:solidFill>
              </a:rPr>
              <a:t>20 </a:t>
            </a:r>
            <a:r>
              <a:rPr lang="zh-CN" altLang="en-US" sz="1600" b="1" dirty="0">
                <a:solidFill>
                  <a:srgbClr val="0070C0"/>
                </a:solidFill>
              </a:rPr>
              <a:t>万：</a:t>
            </a:r>
            <a:r>
              <a:rPr lang="zh-CN" altLang="en-US" dirty="0" smtClean="0"/>
              <a:t>当下</a:t>
            </a:r>
            <a:r>
              <a:rPr lang="zh-CN" altLang="en-US" dirty="0"/>
              <a:t>市面上中小企业 </a:t>
            </a:r>
            <a:r>
              <a:rPr lang="en-US" altLang="zh-CN" dirty="0"/>
              <a:t>IPD </a:t>
            </a:r>
            <a:r>
              <a:rPr lang="zh-CN" altLang="en-US" dirty="0"/>
              <a:t>入门咨询的「最低消费</a:t>
            </a:r>
            <a:r>
              <a:rPr lang="zh-CN" altLang="en-US" dirty="0" smtClean="0"/>
              <a:t>」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en-US" altLang="zh-CN" dirty="0" smtClean="0"/>
          </a:p>
          <a:p>
            <a:pPr>
              <a:lnSpc>
                <a:spcPct val="125000"/>
              </a:lnSpc>
              <a:defRPr/>
            </a:pP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sz="1600" b="1" dirty="0">
                <a:solidFill>
                  <a:srgbClr val="0070C0"/>
                </a:solidFill>
              </a:rPr>
              <a:t>千万美金：</a:t>
            </a:r>
            <a:r>
              <a:rPr lang="en-US" altLang="zh-CN" dirty="0" smtClean="0"/>
              <a:t>Palantir</a:t>
            </a:r>
            <a:r>
              <a:rPr lang="zh-CN" altLang="en-US" dirty="0" smtClean="0"/>
              <a:t>实施本体论的起步价</a:t>
            </a:r>
            <a:endParaRPr lang="en-US" sz="1000" dirty="0"/>
          </a:p>
        </p:txBody>
      </p:sp>
      <p:sp>
        <p:nvSpPr>
          <p:cNvPr id="14" name="AutoShape 14"/>
          <p:cNvSpPr/>
          <p:nvPr/>
        </p:nvSpPr>
        <p:spPr>
          <a:xfrm>
            <a:off x="5588000" y="4318000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8C8C91"/>
                </a:solidFill>
                <a:latin typeface="Noto Sans SC"/>
                <a:ea typeface="Noto Sans SC"/>
                <a:cs typeface="Noto Sans SC"/>
                <a:sym typeface="Noto Sans SC"/>
              </a:rPr>
              <a:t>———</a:t>
            </a:r>
            <a:endParaRPr lang="en-US" sz="1100"/>
          </a:p>
        </p:txBody>
      </p:sp>
      <p:sp>
        <p:nvSpPr>
          <p:cNvPr id="19" name="矩形 18"/>
          <p:cNvSpPr/>
          <p:nvPr/>
        </p:nvSpPr>
        <p:spPr>
          <a:xfrm>
            <a:off x="918753" y="5483861"/>
            <a:ext cx="71802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F1115"/>
                </a:solidFill>
                <a:latin typeface="quote-cjk-patch"/>
              </a:rPr>
              <a:t>① </a:t>
            </a:r>
            <a:r>
              <a:rPr lang="zh-CN" altLang="en-US" b="1" dirty="0">
                <a:solidFill>
                  <a:srgbClr val="0F1115"/>
                </a:solidFill>
                <a:latin typeface="quote-cjk-patch"/>
              </a:rPr>
              <a:t>零成本试错</a:t>
            </a:r>
            <a:r>
              <a:rPr lang="zh-CN" altLang="en-US" dirty="0">
                <a:solidFill>
                  <a:srgbClr val="0F1115"/>
                </a:solidFill>
                <a:latin typeface="quote-cjk-patch"/>
              </a:rPr>
              <a:t>：所有用户首月免费，好用再续；</a:t>
            </a:r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dirty="0">
                <a:solidFill>
                  <a:srgbClr val="0F1115"/>
                </a:solidFill>
                <a:latin typeface="quote-cjk-patch"/>
              </a:rPr>
              <a:t>② </a:t>
            </a:r>
            <a:r>
              <a:rPr lang="en-US" altLang="zh-CN" b="1" dirty="0">
                <a:solidFill>
                  <a:srgbClr val="0F1115"/>
                </a:solidFill>
                <a:latin typeface="quote-cjk-patch"/>
              </a:rPr>
              <a:t>OPC</a:t>
            </a:r>
            <a:r>
              <a:rPr lang="zh-CN" altLang="en-US" b="1" dirty="0">
                <a:solidFill>
                  <a:srgbClr val="0F1115"/>
                </a:solidFill>
                <a:latin typeface="quote-cjk-patch"/>
              </a:rPr>
              <a:t>用户</a:t>
            </a:r>
            <a:r>
              <a:rPr lang="zh-CN" altLang="en-US" dirty="0" smtClean="0">
                <a:solidFill>
                  <a:srgbClr val="0F1115"/>
                </a:solidFill>
                <a:latin typeface="quote-cjk-patch"/>
              </a:rPr>
              <a:t>：有</a:t>
            </a:r>
            <a:r>
              <a:rPr lang="en-US" altLang="zh-CN" dirty="0" smtClean="0">
                <a:solidFill>
                  <a:srgbClr val="0F1115"/>
                </a:solidFill>
                <a:latin typeface="quote-cjk-patch"/>
              </a:rPr>
              <a:t>Token</a:t>
            </a:r>
            <a:r>
              <a:rPr lang="zh-CN" altLang="en-US" dirty="0">
                <a:solidFill>
                  <a:srgbClr val="0F1115"/>
                </a:solidFill>
                <a:latin typeface="quote-cjk-patch"/>
              </a:rPr>
              <a:t>限额，用量实时透明可</a:t>
            </a:r>
            <a:r>
              <a:rPr lang="zh-CN" altLang="en-US" dirty="0" smtClean="0">
                <a:solidFill>
                  <a:srgbClr val="0F1115"/>
                </a:solidFill>
                <a:latin typeface="quote-cjk-patch"/>
              </a:rPr>
              <a:t>查；</a:t>
            </a:r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dirty="0">
                <a:solidFill>
                  <a:srgbClr val="0F1115"/>
                </a:solidFill>
                <a:latin typeface="quote-cjk-patch"/>
              </a:rPr>
              <a:t>③ </a:t>
            </a:r>
            <a:r>
              <a:rPr lang="zh-CN" altLang="en-US" b="1" dirty="0">
                <a:solidFill>
                  <a:srgbClr val="0F1115"/>
                </a:solidFill>
                <a:latin typeface="quote-cjk-patch"/>
              </a:rPr>
              <a:t>模型自主</a:t>
            </a:r>
            <a:r>
              <a:rPr lang="zh-CN" altLang="en-US" dirty="0">
                <a:solidFill>
                  <a:srgbClr val="0F1115"/>
                </a:solidFill>
                <a:latin typeface="quote-cjk-patch"/>
              </a:rPr>
              <a:t>：企业可自由选择接入的大模型，费用直付给模型方，我们不加价；</a:t>
            </a:r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dirty="0">
                <a:solidFill>
                  <a:srgbClr val="0F1115"/>
                </a:solidFill>
                <a:latin typeface="quote-cjk-patch"/>
              </a:rPr>
              <a:t>④ </a:t>
            </a:r>
            <a:r>
              <a:rPr lang="zh-CN" altLang="en-US" b="1" dirty="0">
                <a:solidFill>
                  <a:srgbClr val="0F1115"/>
                </a:solidFill>
                <a:latin typeface="quote-cjk-patch"/>
              </a:rPr>
              <a:t>灵活付费</a:t>
            </a:r>
            <a:r>
              <a:rPr lang="zh-CN" altLang="en-US" dirty="0">
                <a:solidFill>
                  <a:srgbClr val="0F1115"/>
                </a:solidFill>
                <a:latin typeface="quote-cjk-patch"/>
              </a:rPr>
              <a:t>：月付随用随停，年付享</a:t>
            </a:r>
            <a:r>
              <a:rPr lang="en-US" altLang="zh-CN" b="1" dirty="0">
                <a:solidFill>
                  <a:srgbClr val="0F1115"/>
                </a:solidFill>
                <a:latin typeface="quote-cjk-patch"/>
              </a:rPr>
              <a:t>16%</a:t>
            </a:r>
            <a:r>
              <a:rPr lang="zh-CN" altLang="en-US" b="1" dirty="0">
                <a:solidFill>
                  <a:srgbClr val="0F1115"/>
                </a:solidFill>
                <a:latin typeface="quote-cjk-patch"/>
              </a:rPr>
              <a:t>折扣</a:t>
            </a:r>
            <a:r>
              <a:rPr lang="zh-CN" altLang="en-US" dirty="0">
                <a:solidFill>
                  <a:srgbClr val="0F1115"/>
                </a:solidFill>
                <a:latin typeface="quote-cjk-patch"/>
              </a:rPr>
              <a:t>，相当于每年白送</a:t>
            </a:r>
            <a:r>
              <a:rPr lang="en-US" altLang="zh-CN" dirty="0">
                <a:solidFill>
                  <a:srgbClr val="0F1115"/>
                </a:solidFill>
                <a:latin typeface="quote-cjk-patch"/>
              </a:rPr>
              <a:t>2</a:t>
            </a:r>
            <a:r>
              <a:rPr lang="zh-CN" altLang="en-US" dirty="0">
                <a:solidFill>
                  <a:srgbClr val="0F1115"/>
                </a:solidFill>
                <a:latin typeface="quote-cjk-patch"/>
              </a:rPr>
              <a:t>个月。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274" y="1328205"/>
            <a:ext cx="6895174" cy="415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20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E32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906000" y="0"/>
            <a:ext cx="2159000" cy="2159000"/>
          </a:xfrm>
          <a:prstGeom prst="ellipse">
            <a:avLst/>
          </a:prstGeom>
          <a:solidFill>
            <a:srgbClr val="C88737">
              <a:alpha val="0"/>
            </a:srgbClr>
          </a:solidFill>
          <a:ln w="12700" cap="flat" cmpd="sng">
            <a:solidFill>
              <a:srgbClr val="C88737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287000" y="254000"/>
            <a:ext cx="1524000" cy="1524000"/>
          </a:xfrm>
          <a:prstGeom prst="ellipse">
            <a:avLst/>
          </a:prstGeom>
          <a:solidFill>
            <a:srgbClr val="C88737">
              <a:alpha val="0"/>
            </a:srgbClr>
          </a:solidFill>
          <a:ln w="12700" cap="flat" cmpd="sng">
            <a:solidFill>
              <a:srgbClr val="C88737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571500"/>
            <a:ext cx="254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愿景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68745">
            <a:off x="1016063" y="1225550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1016000" y="1460500"/>
            <a:ext cx="889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zh-CN" altLang="en-US" sz="2600" b="1" dirty="0" smtClean="0">
                <a:solidFill>
                  <a:srgbClr val="FAF8F4"/>
                </a:solidFill>
                <a:latin typeface="Noto Sans SC"/>
                <a:ea typeface="Noto Sans SC"/>
                <a:cs typeface="Noto Sans SC"/>
              </a:rPr>
              <a:t>每个</a:t>
            </a:r>
            <a:r>
              <a:rPr lang="zh-CN" altLang="en-US" sz="2600" b="1" dirty="0">
                <a:solidFill>
                  <a:srgbClr val="FAF8F4"/>
                </a:solidFill>
                <a:latin typeface="Noto Sans SC"/>
                <a:ea typeface="Noto Sans SC"/>
                <a:cs typeface="Noto Sans SC"/>
              </a:rPr>
              <a:t>小公司都有自己的 </a:t>
            </a:r>
            <a:r>
              <a:rPr lang="en-US" altLang="zh-CN" sz="2600" b="1" dirty="0">
                <a:solidFill>
                  <a:srgbClr val="FAF8F4"/>
                </a:solidFill>
                <a:latin typeface="Noto Sans SC"/>
                <a:ea typeface="Noto Sans SC"/>
                <a:cs typeface="Noto Sans SC"/>
              </a:rPr>
              <a:t>AIOS</a:t>
            </a:r>
            <a:r>
              <a:rPr lang="zh-CN" altLang="en-US" sz="2600" b="1" dirty="0">
                <a:solidFill>
                  <a:srgbClr val="FAF8F4"/>
                </a:solidFill>
                <a:latin typeface="Noto Sans SC"/>
                <a:ea typeface="Noto Sans SC"/>
                <a:cs typeface="Noto Sans SC"/>
              </a:rPr>
              <a:t>：稳定内核上的快学习组织</a:t>
            </a:r>
            <a:endParaRPr lang="en-US" sz="2600" b="1" dirty="0">
              <a:solidFill>
                <a:srgbClr val="FAF8F4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016000" y="3556000"/>
            <a:ext cx="3048000" cy="1016000"/>
          </a:xfrm>
          <a:prstGeom prst="roundRect">
            <a:avLst>
              <a:gd name="adj" fmla="val 0"/>
            </a:avLst>
          </a:prstGeom>
          <a:solidFill>
            <a:srgbClr val="FAF8F4">
              <a:alpha val="6000"/>
            </a:srgbClr>
          </a:solidFill>
          <a:ln w="12700" cap="flat" cmpd="sng">
            <a:solidFill>
              <a:srgbClr val="C88737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8" name="AutoShape 8"/>
          <p:cNvSpPr/>
          <p:nvPr/>
        </p:nvSpPr>
        <p:spPr>
          <a:xfrm>
            <a:off x="1206500" y="3657600"/>
            <a:ext cx="2667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smtClean="0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1 </a:t>
            </a:r>
            <a:r>
              <a:rPr lang="en-US" sz="1800" b="1" i="0" u="none" strike="noStrike" dirty="0" err="1" smtClean="0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个人</a:t>
            </a:r>
            <a:endParaRPr lang="en-US" dirty="0"/>
          </a:p>
        </p:txBody>
      </p:sp>
      <p:sp>
        <p:nvSpPr>
          <p:cNvPr id="9" name="AutoShape 9"/>
          <p:cNvSpPr/>
          <p:nvPr/>
        </p:nvSpPr>
        <p:spPr>
          <a:xfrm>
            <a:off x="1206500" y="4000500"/>
            <a:ext cx="266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FAF8F4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明见是您的虚拟 COO；</a:t>
            </a:r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4572000" y="2921000"/>
            <a:ext cx="3048000" cy="1016000"/>
          </a:xfrm>
          <a:prstGeom prst="roundRect">
            <a:avLst>
              <a:gd name="adj" fmla="val 0"/>
            </a:avLst>
          </a:prstGeom>
          <a:solidFill>
            <a:srgbClr val="FAF8F4">
              <a:alpha val="8000"/>
            </a:srgbClr>
          </a:solidFill>
          <a:ln w="12700" cap="flat" cmpd="sng">
            <a:solidFill>
              <a:srgbClr val="C88737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11" name="AutoShape 11"/>
          <p:cNvSpPr/>
          <p:nvPr/>
        </p:nvSpPr>
        <p:spPr>
          <a:xfrm>
            <a:off x="4762500" y="3022600"/>
            <a:ext cx="2667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smtClean="0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10  </a:t>
            </a:r>
            <a:r>
              <a:rPr lang="zh-CN" altLang="en-US" sz="1800" b="1" i="0" u="none" strike="noStrike" dirty="0" smtClean="0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个</a:t>
            </a:r>
            <a:r>
              <a:rPr lang="en-US" sz="1800" b="1" i="0" u="none" strike="noStrike" dirty="0" smtClean="0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人</a:t>
            </a:r>
            <a:endParaRPr lang="en-US" dirty="0"/>
          </a:p>
        </p:txBody>
      </p:sp>
      <p:sp>
        <p:nvSpPr>
          <p:cNvPr id="12" name="AutoShape 12"/>
          <p:cNvSpPr/>
          <p:nvPr/>
        </p:nvSpPr>
        <p:spPr>
          <a:xfrm>
            <a:off x="4762500" y="3365500"/>
            <a:ext cx="266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FAF8F4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虚拟董事会就位；</a:t>
            </a:r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8128000" y="2286000"/>
            <a:ext cx="3048000" cy="1016000"/>
          </a:xfrm>
          <a:prstGeom prst="roundRect">
            <a:avLst>
              <a:gd name="adj" fmla="val 0"/>
            </a:avLst>
          </a:prstGeom>
          <a:solidFill>
            <a:srgbClr val="FAF8F4">
              <a:alpha val="10000"/>
            </a:srgbClr>
          </a:solidFill>
          <a:ln w="12700" cap="flat" cmpd="sng">
            <a:solidFill>
              <a:srgbClr val="C88737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14" name="AutoShape 14"/>
          <p:cNvSpPr/>
          <p:nvPr/>
        </p:nvSpPr>
        <p:spPr>
          <a:xfrm>
            <a:off x="8318500" y="2387600"/>
            <a:ext cx="2667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smtClean="0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50</a:t>
            </a:r>
            <a:r>
              <a:rPr lang="en-US" altLang="zh-CN" sz="1800" b="1" i="0" u="none" strike="noStrike" dirty="0" smtClean="0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+ </a:t>
            </a:r>
            <a:r>
              <a:rPr lang="zh-CN" altLang="en-US" sz="1800" b="1" i="0" u="none" strike="noStrike" dirty="0" smtClean="0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个</a:t>
            </a:r>
            <a:r>
              <a:rPr lang="en-US" sz="1800" b="1" i="0" u="none" strike="noStrike" dirty="0" smtClean="0">
                <a:solidFill>
                  <a:srgbClr val="C88737"/>
                </a:solidFill>
                <a:latin typeface="Noto Sans SC"/>
                <a:ea typeface="Noto Sans SC"/>
                <a:cs typeface="Noto Sans SC"/>
                <a:sym typeface="Noto Sans SC"/>
              </a:rPr>
              <a:t>人</a:t>
            </a:r>
            <a:endParaRPr lang="en-US" dirty="0"/>
          </a:p>
        </p:txBody>
      </p:sp>
      <p:sp>
        <p:nvSpPr>
          <p:cNvPr id="15" name="AutoShape 15"/>
          <p:cNvSpPr/>
          <p:nvPr/>
        </p:nvSpPr>
        <p:spPr>
          <a:xfrm>
            <a:off x="8318500" y="2730500"/>
            <a:ext cx="266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FAF8F4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AI 帮您落地世界级的产品开发体系。</a:t>
            </a:r>
            <a:endParaRPr lang="en-US"/>
          </a:p>
        </p:txBody>
      </p:sp>
      <p:cxnSp>
        <p:nvCxnSpPr>
          <p:cNvPr id="16" name="Connector 16"/>
          <p:cNvCxnSpPr/>
          <p:nvPr/>
        </p:nvCxnSpPr>
        <p:spPr>
          <a:xfrm rot="-2280939">
            <a:off x="4000551" y="3613112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4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cxnSp>
        <p:nvCxnSpPr>
          <p:cNvPr id="17" name="Connector 17"/>
          <p:cNvCxnSpPr/>
          <p:nvPr/>
        </p:nvCxnSpPr>
        <p:spPr>
          <a:xfrm rot="-2280939">
            <a:off x="7556551" y="2978112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8737">
                <a:alpha val="4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cxnSp>
        <p:nvCxnSpPr>
          <p:cNvPr id="18" name="Connector 18"/>
          <p:cNvCxnSpPr/>
          <p:nvPr/>
        </p:nvCxnSpPr>
        <p:spPr>
          <a:xfrm rot="-9549">
            <a:off x="3810009" y="50101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8737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1016000" y="5207000"/>
            <a:ext cx="1016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AF8F4"/>
                </a:solidFill>
                <a:latin typeface="Noto Sans SC"/>
                <a:ea typeface="Noto Sans SC"/>
                <a:cs typeface="Noto Sans SC"/>
                <a:sym typeface="Noto Sans SC"/>
              </a:rPr>
              <a:t>每一步，都有明见。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4297">
            <a:off x="1016004" y="6153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AF8F4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1016000" y="62865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AF8F4">
                    <a:alpha val="5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慧思考咨询服务有限公司 · Lucid Foundry 明见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597</Words>
  <Application>Microsoft Office PowerPoint</Application>
  <PresentationFormat>宽屏</PresentationFormat>
  <Paragraphs>136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Noto Sans SC</vt:lpstr>
      <vt:lpstr>quote-cjk-patch</vt:lpstr>
      <vt:lpstr>Arial</vt:lpstr>
      <vt:lpstr>Wingdings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15</cp:revision>
  <dcterms:modified xsi:type="dcterms:W3CDTF">2026-08-29T15:05:00Z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{"Label":"1","ContentProducer":"001191110102MACQD9K64010000","ProduceID":"7676475162858196171","ReservedCode1":"","ContentPropagator":"","PropagateID":"","ReservedCode2":""}</vt:lpwstr>
  </property>
</Properties>
</file>