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0" r:id="rId3"/>
    <p:sldId id="272" r:id="rId4"/>
    <p:sldId id="259" r:id="rId5"/>
    <p:sldId id="273" r:id="rId6"/>
    <p:sldId id="261" r:id="rId7"/>
    <p:sldId id="289" r:id="rId8"/>
    <p:sldId id="262" r:id="rId9"/>
    <p:sldId id="271" r:id="rId10"/>
    <p:sldId id="279" r:id="rId11"/>
    <p:sldId id="276" r:id="rId12"/>
    <p:sldId id="280" r:id="rId13"/>
    <p:sldId id="281" r:id="rId14"/>
    <p:sldId id="282" r:id="rId15"/>
    <p:sldId id="287" r:id="rId16"/>
    <p:sldId id="292" r:id="rId17"/>
    <p:sldId id="266" r:id="rId18"/>
    <p:sldId id="291" r:id="rId19"/>
    <p:sldId id="288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4" autoAdjust="0"/>
    <p:restoredTop sz="94660"/>
  </p:normalViewPr>
  <p:slideViewPr>
    <p:cSldViewPr>
      <p:cViewPr varScale="1">
        <p:scale>
          <a:sx n="62" d="100"/>
          <a:sy n="62" d="100"/>
        </p:scale>
        <p:origin x="48" y="3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248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1F868-548B-411C-8AC2-5F004946DAA5}" type="datetimeFigureOut">
              <a:rPr lang="zh-CN" altLang="en-US" smtClean="0"/>
              <a:t>2025/1/1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CC661-8E7E-4D6B-B954-298BE93D99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656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61C74-8CB2-41AF-84B6-77859A9B69C4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B1195-8E98-400E-B658-9DDC092EDA7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43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B1195-8E98-400E-B658-9DDC092EDA7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281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B1195-8E98-400E-B658-9DDC092EDA7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85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9690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214423"/>
            <a:ext cx="10972800" cy="4911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2025/1/1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4400" dirty="0" smtClean="0"/>
              <a:t>看见</a:t>
            </a:r>
            <a:r>
              <a:rPr lang="en-US" altLang="zh-CN" sz="4400" dirty="0" smtClean="0"/>
              <a:t>/visualize </a:t>
            </a:r>
            <a:r>
              <a:rPr lang="zh-CN" altLang="en-US" sz="4400" dirty="0" smtClean="0"/>
              <a:t>思维</a:t>
            </a:r>
            <a:r>
              <a:rPr lang="zh-CN" altLang="en-US" sz="4400" dirty="0"/>
              <a:t>与决策</a:t>
            </a:r>
            <a:r>
              <a:rPr lang="en-US" altLang="zh-CN" sz="4400" dirty="0"/>
              <a:t/>
            </a:r>
            <a:br>
              <a:rPr lang="en-US" altLang="zh-CN" sz="4400" dirty="0"/>
            </a:br>
            <a:r>
              <a:rPr lang="en-US" altLang="zh-CN" sz="2000" dirty="0"/>
              <a:t>----</a:t>
            </a:r>
            <a:r>
              <a:rPr lang="zh-CN" altLang="en-US" sz="2000" dirty="0" smtClean="0"/>
              <a:t>理性支撑观点的可靠性</a:t>
            </a:r>
            <a:endParaRPr lang="zh-CN" altLang="en-US" sz="20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1800" dirty="0"/>
              <a:t>认清分歧，达成</a:t>
            </a:r>
            <a:r>
              <a:rPr lang="zh-CN" altLang="en-US" sz="1800" dirty="0" smtClean="0"/>
              <a:t>共识</a:t>
            </a:r>
            <a:endParaRPr lang="en-US" altLang="zh-CN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274638"/>
            <a:ext cx="9433048" cy="796908"/>
          </a:xfrm>
        </p:spPr>
        <p:txBody>
          <a:bodyPr>
            <a:normAutofit fontScale="90000"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观点对立、决策冲突是人生最重要的问题，十亿人每天切实面对的困惑，但几乎没有人关注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五边形 27"/>
          <p:cNvSpPr/>
          <p:nvPr/>
        </p:nvSpPr>
        <p:spPr>
          <a:xfrm>
            <a:off x="2796698" y="2363261"/>
            <a:ext cx="2088232" cy="476253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观点、决策困惑</a:t>
            </a:r>
          </a:p>
        </p:txBody>
      </p:sp>
      <p:sp>
        <p:nvSpPr>
          <p:cNvPr id="29" name="五边形 28"/>
          <p:cNvSpPr/>
          <p:nvPr/>
        </p:nvSpPr>
        <p:spPr>
          <a:xfrm>
            <a:off x="2796698" y="4616340"/>
            <a:ext cx="1224136" cy="476253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身体病痛</a:t>
            </a:r>
          </a:p>
        </p:txBody>
      </p:sp>
      <p:sp>
        <p:nvSpPr>
          <p:cNvPr id="30" name="五边形 29"/>
          <p:cNvSpPr/>
          <p:nvPr/>
        </p:nvSpPr>
        <p:spPr>
          <a:xfrm>
            <a:off x="2796698" y="3478030"/>
            <a:ext cx="1728192" cy="476253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心理情绪问题</a:t>
            </a:r>
          </a:p>
        </p:txBody>
      </p:sp>
      <p:sp>
        <p:nvSpPr>
          <p:cNvPr id="3" name="上下箭头 2"/>
          <p:cNvSpPr/>
          <p:nvPr/>
        </p:nvSpPr>
        <p:spPr>
          <a:xfrm>
            <a:off x="1212522" y="2212272"/>
            <a:ext cx="936104" cy="2880320"/>
          </a:xfrm>
          <a:prstGeom prst="upDownArrow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357409" y="165248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理性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199456" y="5227316"/>
            <a:ext cx="877163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zh-CN" altLang="en-US" dirty="0"/>
              <a:t>动物性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616282" y="4536975"/>
            <a:ext cx="2479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约</a:t>
            </a:r>
            <a:r>
              <a:rPr lang="en-US" altLang="zh-CN" dirty="0"/>
              <a:t>1</a:t>
            </a:r>
            <a:r>
              <a:rPr lang="zh-CN" altLang="en-US" dirty="0"/>
              <a:t>千万</a:t>
            </a:r>
            <a:endParaRPr lang="en-US" altLang="zh-CN" dirty="0"/>
          </a:p>
          <a:p>
            <a:r>
              <a:rPr lang="zh-CN" altLang="en-US" dirty="0"/>
              <a:t>医疗</a:t>
            </a:r>
            <a:r>
              <a:rPr lang="en-US" altLang="zh-CN" dirty="0"/>
              <a:t>8.5</a:t>
            </a:r>
            <a:r>
              <a:rPr lang="zh-CN" altLang="en-US" dirty="0"/>
              <a:t>万亿</a:t>
            </a:r>
            <a:endParaRPr lang="en-US" altLang="zh-CN" dirty="0"/>
          </a:p>
          <a:p>
            <a:r>
              <a:rPr lang="zh-CN" altLang="en-US" dirty="0"/>
              <a:t>健身</a:t>
            </a:r>
            <a:r>
              <a:rPr lang="en-US" altLang="zh-CN" dirty="0"/>
              <a:t>8</a:t>
            </a:r>
            <a:r>
              <a:rPr lang="zh-CN" altLang="en-US" dirty="0"/>
              <a:t>千亿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84076" y="3292392"/>
            <a:ext cx="2993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130</a:t>
            </a:r>
            <a:r>
              <a:rPr lang="zh-CN" altLang="en-US" dirty="0"/>
              <a:t>万持证</a:t>
            </a:r>
            <a:endParaRPr lang="en-US" altLang="zh-CN" dirty="0"/>
          </a:p>
          <a:p>
            <a:r>
              <a:rPr lang="zh-CN" altLang="en-US" dirty="0"/>
              <a:t>心理咨询</a:t>
            </a:r>
            <a:r>
              <a:rPr lang="en-US" altLang="zh-CN" dirty="0"/>
              <a:t>480</a:t>
            </a:r>
            <a:r>
              <a:rPr lang="zh-CN" altLang="en-US" dirty="0"/>
              <a:t>亿</a:t>
            </a:r>
            <a:endParaRPr lang="en-US" altLang="zh-CN" dirty="0"/>
          </a:p>
          <a:p>
            <a:r>
              <a:rPr lang="zh-CN" altLang="en-US" dirty="0"/>
              <a:t>修炼？？</a:t>
            </a:r>
          </a:p>
        </p:txBody>
      </p:sp>
      <p:sp>
        <p:nvSpPr>
          <p:cNvPr id="9" name="矩形 8"/>
          <p:cNvSpPr/>
          <p:nvPr/>
        </p:nvSpPr>
        <p:spPr>
          <a:xfrm>
            <a:off x="5498727" y="1268760"/>
            <a:ext cx="5133777" cy="5597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u="sng" dirty="0">
                <a:solidFill>
                  <a:schemeClr val="tx1"/>
                </a:solidFill>
              </a:rPr>
              <a:t>在中国的关注度</a:t>
            </a:r>
            <a:endParaRPr lang="en-US" altLang="zh-CN" u="sng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医疗资源                         当前关注人数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760297" y="350841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千万级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942021" y="466054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数亿人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498727" y="2284281"/>
            <a:ext cx="3189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接近</a:t>
            </a:r>
            <a:r>
              <a:rPr lang="en-US" altLang="zh-CN" dirty="0"/>
              <a:t>0</a:t>
            </a:r>
          </a:p>
          <a:p>
            <a:r>
              <a:rPr lang="zh-CN" altLang="en-US" dirty="0"/>
              <a:t>生涯规划师？？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760297" y="235628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？？？</a:t>
            </a:r>
          </a:p>
        </p:txBody>
      </p:sp>
      <p:sp>
        <p:nvSpPr>
          <p:cNvPr id="18" name="矩形 17"/>
          <p:cNvSpPr/>
          <p:nvPr/>
        </p:nvSpPr>
        <p:spPr>
          <a:xfrm>
            <a:off x="3660794" y="5877272"/>
            <a:ext cx="47149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1600" dirty="0"/>
              <a:t>120</a:t>
            </a:r>
            <a:r>
              <a:rPr lang="zh-CN" altLang="en-US" sz="1600" dirty="0"/>
              <a:t>万亿的</a:t>
            </a:r>
            <a:r>
              <a:rPr lang="en-US" altLang="zh-CN" sz="1600" dirty="0"/>
              <a:t>GDP</a:t>
            </a:r>
            <a:r>
              <a:rPr lang="zh-CN" altLang="en-US" sz="1600" dirty="0"/>
              <a:t>大多源于人的思维能力</a:t>
            </a:r>
            <a:endParaRPr lang="en-US" altLang="zh-CN" sz="1600" dirty="0"/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dirty="0"/>
              <a:t>人生主要决定在我们的观点和、决策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30017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9072" y="274638"/>
            <a:ext cx="10197970" cy="79690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文档的目的和主要内容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内容占位符 2"/>
          <p:cNvSpPr>
            <a:spLocks noGrp="1"/>
          </p:cNvSpPr>
          <p:nvPr>
            <p:ph idx="1"/>
          </p:nvPr>
        </p:nvSpPr>
        <p:spPr>
          <a:xfrm>
            <a:off x="1127448" y="1412776"/>
            <a:ext cx="6480720" cy="4714908"/>
          </a:xfrm>
        </p:spPr>
        <p:txBody>
          <a:bodyPr>
            <a:normAutofit/>
          </a:bodyPr>
          <a:lstStyle/>
          <a:p>
            <a:r>
              <a:rPr lang="zh-CN" altLang="en-US" sz="1800" dirty="0" smtClean="0"/>
              <a:t>思维的</a:t>
            </a:r>
            <a:r>
              <a:rPr lang="zh-CN" altLang="en-US" sz="1800" dirty="0"/>
              <a:t>普遍框架</a:t>
            </a:r>
            <a:endParaRPr lang="en-US" altLang="zh-CN" sz="1800" dirty="0"/>
          </a:p>
          <a:p>
            <a:r>
              <a:rPr lang="zh-CN" altLang="en-US" sz="1800" dirty="0"/>
              <a:t>农耕文化与工业文化对思维的影响</a:t>
            </a:r>
            <a:endParaRPr lang="en-US" altLang="zh-CN" sz="1800" dirty="0"/>
          </a:p>
          <a:p>
            <a:r>
              <a:rPr lang="zh-CN" altLang="en-US" sz="1800" dirty="0"/>
              <a:t>如何让我们的思维更适应现代社会</a:t>
            </a:r>
            <a:endParaRPr lang="en-US" altLang="zh-CN" sz="1800" dirty="0"/>
          </a:p>
          <a:p>
            <a:pPr lvl="1"/>
            <a:r>
              <a:rPr lang="zh-CN" altLang="en-US" sz="1400" dirty="0"/>
              <a:t>思维的目的理性</a:t>
            </a:r>
            <a:endParaRPr lang="en-US" altLang="zh-CN" sz="1400" dirty="0"/>
          </a:p>
          <a:p>
            <a:pPr lvl="1"/>
            <a:r>
              <a:rPr lang="zh-CN" altLang="en-US" sz="1400" dirty="0"/>
              <a:t>思维的过程理性</a:t>
            </a:r>
            <a:endParaRPr lang="en-US" altLang="zh-CN" sz="1400" dirty="0"/>
          </a:p>
          <a:p>
            <a:r>
              <a:rPr lang="zh-CN" altLang="en-US" sz="1800" dirty="0" smtClean="0"/>
              <a:t>度量观点理性</a:t>
            </a:r>
            <a:r>
              <a:rPr lang="zh-CN" altLang="en-US" sz="1800" dirty="0"/>
              <a:t>：期望发生概率（信念的理性程度）</a:t>
            </a:r>
            <a:r>
              <a:rPr lang="en-US" altLang="zh-CN" sz="1800" dirty="0"/>
              <a:t>+</a:t>
            </a:r>
            <a:r>
              <a:rPr lang="zh-CN" altLang="en-US" sz="1800" dirty="0"/>
              <a:t>效用（欲望</a:t>
            </a:r>
            <a:r>
              <a:rPr lang="en-US" altLang="zh-CN" sz="1800" dirty="0"/>
              <a:t>/</a:t>
            </a:r>
            <a:r>
              <a:rPr lang="zh-CN" altLang="en-US" sz="1800" dirty="0"/>
              <a:t>需求 的理性程度）</a:t>
            </a:r>
            <a:endParaRPr lang="en-US" altLang="zh-CN" sz="1800" dirty="0"/>
          </a:p>
          <a:p>
            <a:r>
              <a:rPr lang="zh-CN" altLang="en-US" sz="1800" dirty="0"/>
              <a:t>思维的规范性和描述性（书本里教</a:t>
            </a:r>
            <a:r>
              <a:rPr lang="zh-CN" altLang="en-US" sz="1800" dirty="0" smtClean="0"/>
              <a:t>的往往是</a:t>
            </a:r>
            <a:r>
              <a:rPr lang="zh-CN" altLang="en-US" sz="1800" dirty="0"/>
              <a:t>规范性，社会教育是描述性的）</a:t>
            </a:r>
            <a:endParaRPr lang="en-US" altLang="zh-CN" sz="1800" dirty="0"/>
          </a:p>
          <a:p>
            <a:r>
              <a:rPr lang="zh-CN" altLang="en-US" sz="1800" dirty="0"/>
              <a:t>逻辑、概率和语言学构成理性的基础设施</a:t>
            </a:r>
            <a:endParaRPr lang="en-US" altLang="zh-CN" sz="1800" dirty="0"/>
          </a:p>
          <a:p>
            <a:r>
              <a:rPr lang="zh-CN" altLang="en-US" sz="1800" dirty="0" smtClean="0"/>
              <a:t>形成</a:t>
            </a:r>
            <a:r>
              <a:rPr lang="zh-CN" altLang="en-US" sz="1800" dirty="0"/>
              <a:t>观点和决策的常见错误</a:t>
            </a:r>
            <a:endParaRPr lang="en-US" altLang="zh-CN" sz="1800" dirty="0"/>
          </a:p>
          <a:p>
            <a:r>
              <a:rPr lang="zh-CN" altLang="en-US" sz="1800" dirty="0"/>
              <a:t>一个超级复杂思维案例：变革决策</a:t>
            </a: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</p:txBody>
      </p:sp>
      <p:sp>
        <p:nvSpPr>
          <p:cNvPr id="3" name="等腰三角形 2"/>
          <p:cNvSpPr/>
          <p:nvPr/>
        </p:nvSpPr>
        <p:spPr>
          <a:xfrm rot="5400000">
            <a:off x="6016203" y="3239575"/>
            <a:ext cx="5056138" cy="72008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480376" y="1988840"/>
            <a:ext cx="14401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思维产生决策、信念，如何看待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信念的可靠性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88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工业化社会</a:t>
            </a:r>
            <a:r>
              <a:rPr lang="zh-CN" altLang="en-US" sz="2800" b="1" dirty="0">
                <a:solidFill>
                  <a:srgbClr val="0070C0"/>
                </a:solidFill>
              </a:rPr>
              <a:t>人们的困境</a:t>
            </a:r>
            <a:r>
              <a:rPr lang="en-US" altLang="zh-CN" sz="2800" b="1" dirty="0">
                <a:solidFill>
                  <a:srgbClr val="0070C0"/>
                </a:solidFill>
              </a:rPr>
              <a:t>—</a:t>
            </a:r>
            <a:r>
              <a:rPr lang="zh-CN" altLang="en-US" sz="2800" b="1" dirty="0">
                <a:solidFill>
                  <a:srgbClr val="0070C0"/>
                </a:solidFill>
              </a:rPr>
              <a:t>浮萍的无奈和焦虑</a:t>
            </a:r>
          </a:p>
        </p:txBody>
      </p:sp>
      <p:sp>
        <p:nvSpPr>
          <p:cNvPr id="1026" name="AutoShape 2" descr="http://img2.imgtn.bdimg.com/it/u=2473114452,294704006&amp;fm=27&amp;gp=0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8" name="AutoShape 4" descr="http://img2.imgtn.bdimg.com/it/u=2473114452,294704006&amp;fm=27&amp;gp=0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0" name="AutoShape 6" descr="http://img2.imgtn.bdimg.com/it/u=2473114452,294704006&amp;fm=27&amp;gp=0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1343472" y="3312578"/>
            <a:ext cx="1571636" cy="1071570"/>
            <a:chOff x="642910" y="1285860"/>
            <a:chExt cx="1857388" cy="1285884"/>
          </a:xfrm>
        </p:grpSpPr>
        <p:pic>
          <p:nvPicPr>
            <p:cNvPr id="66" name="图片 65" descr="quanji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1538" y="1285860"/>
              <a:ext cx="857256" cy="714380"/>
            </a:xfrm>
            <a:prstGeom prst="rect">
              <a:avLst/>
            </a:prstGeom>
          </p:spPr>
        </p:pic>
        <p:sp>
          <p:nvSpPr>
            <p:cNvPr id="52" name="五边形 51"/>
            <p:cNvSpPr/>
            <p:nvPr/>
          </p:nvSpPr>
          <p:spPr>
            <a:xfrm>
              <a:off x="642910" y="2000240"/>
              <a:ext cx="1857388" cy="571504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观点对立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343472" y="4951703"/>
            <a:ext cx="1643074" cy="989964"/>
            <a:chOff x="642910" y="2939102"/>
            <a:chExt cx="1857388" cy="1204278"/>
          </a:xfrm>
        </p:grpSpPr>
        <p:pic>
          <p:nvPicPr>
            <p:cNvPr id="68" name="图片 67" descr="R-C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134" y="2939102"/>
              <a:ext cx="1119660" cy="704212"/>
            </a:xfrm>
            <a:prstGeom prst="rect">
              <a:avLst/>
            </a:prstGeom>
          </p:spPr>
        </p:pic>
        <p:sp>
          <p:nvSpPr>
            <p:cNvPr id="59" name="五边形 58"/>
            <p:cNvSpPr/>
            <p:nvPr/>
          </p:nvSpPr>
          <p:spPr>
            <a:xfrm>
              <a:off x="642910" y="3500438"/>
              <a:ext cx="1857388" cy="642942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/>
                <a:t>群体决策冲突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43472" y="1317765"/>
            <a:ext cx="1714512" cy="1143008"/>
            <a:chOff x="642910" y="4429132"/>
            <a:chExt cx="1857388" cy="1357322"/>
          </a:xfrm>
        </p:grpSpPr>
        <p:pic>
          <p:nvPicPr>
            <p:cNvPr id="70" name="图片 69" descr="25-1P414102341920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7224" y="4429132"/>
              <a:ext cx="1214446" cy="925273"/>
            </a:xfrm>
            <a:prstGeom prst="rect">
              <a:avLst/>
            </a:prstGeom>
          </p:spPr>
        </p:pic>
        <p:sp>
          <p:nvSpPr>
            <p:cNvPr id="62" name="五边形 61"/>
            <p:cNvSpPr/>
            <p:nvPr/>
          </p:nvSpPr>
          <p:spPr>
            <a:xfrm>
              <a:off x="642910" y="5143512"/>
              <a:ext cx="1857388" cy="642942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个人</a:t>
              </a:r>
              <a:r>
                <a:rPr lang="zh-CN" altLang="en-US" sz="1600" dirty="0"/>
                <a:t>两难</a:t>
              </a:r>
              <a:r>
                <a:rPr lang="zh-CN" altLang="en-US" dirty="0"/>
                <a:t>选择</a:t>
              </a:r>
            </a:p>
          </p:txBody>
        </p:sp>
      </p:grpSp>
      <p:sp>
        <p:nvSpPr>
          <p:cNvPr id="63" name="矩形 62"/>
          <p:cNvSpPr/>
          <p:nvPr/>
        </p:nvSpPr>
        <p:spPr>
          <a:xfrm>
            <a:off x="4952992" y="3241140"/>
            <a:ext cx="6629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dirty="0"/>
              <a:t>互联网：曾被期望为沟通的工具，但实际上没有消除不同井里人们的隔阂，而是让井日渐加深加厚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/>
              <a:t>现实生活：观点差异、利益争夺导致冲突不断升级</a:t>
            </a:r>
          </a:p>
        </p:txBody>
      </p:sp>
      <p:sp>
        <p:nvSpPr>
          <p:cNvPr id="64" name="矩形 63"/>
          <p:cNvSpPr/>
          <p:nvPr/>
        </p:nvSpPr>
        <p:spPr>
          <a:xfrm>
            <a:off x="4952992" y="5169966"/>
            <a:ext cx="6629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dirty="0"/>
              <a:t>超过两个人，对目标则难有共识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/>
              <a:t>实现同一目标的多种路径选择下，团体之间缺乏形成共识的有效策略和过程</a:t>
            </a:r>
            <a:endParaRPr lang="en-US" altLang="zh-CN" dirty="0"/>
          </a:p>
        </p:txBody>
      </p:sp>
      <p:sp>
        <p:nvSpPr>
          <p:cNvPr id="65" name="矩形 64"/>
          <p:cNvSpPr/>
          <p:nvPr/>
        </p:nvSpPr>
        <p:spPr>
          <a:xfrm>
            <a:off x="4952992" y="1680319"/>
            <a:ext cx="662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dirty="0"/>
              <a:t>个人在观点和目标之左右摇摆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/>
              <a:t>在确定目标后，面临多种方案的选择时，举棋不定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7765" y="274638"/>
            <a:ext cx="9900723" cy="796908"/>
          </a:xfrm>
        </p:spPr>
        <p:txBody>
          <a:bodyPr>
            <a:normAutofit fontScale="90000"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闪过以下的念头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，我觉得</a:t>
            </a:r>
            <a:r>
              <a:rPr lang="zh-CN" altLang="en-US" sz="2800" b="1" dirty="0">
                <a:solidFill>
                  <a:srgbClr val="0070C0"/>
                </a:solidFill>
              </a:rPr>
              <a:t>这些想法有多靠谱（这里面能区分观点和事实</a:t>
            </a:r>
            <a:r>
              <a:rPr lang="en-US" altLang="zh-CN" sz="2800" b="1" dirty="0">
                <a:solidFill>
                  <a:srgbClr val="0070C0"/>
                </a:solidFill>
              </a:rPr>
              <a:t>/truth</a:t>
            </a:r>
            <a:r>
              <a:rPr lang="zh-CN" altLang="en-US" sz="2800" b="1" dirty="0">
                <a:solidFill>
                  <a:srgbClr val="0070C0"/>
                </a:solidFill>
              </a:rPr>
              <a:t>吗？）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29651" y="-144463"/>
            <a:ext cx="354724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29651" y="-144463"/>
            <a:ext cx="354724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内容占位符 2"/>
          <p:cNvSpPr>
            <a:spLocks noGrp="1"/>
          </p:cNvSpPr>
          <p:nvPr>
            <p:ph idx="1"/>
          </p:nvPr>
        </p:nvSpPr>
        <p:spPr>
          <a:xfrm>
            <a:off x="767408" y="1412776"/>
            <a:ext cx="9721080" cy="5256584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sz="2000" dirty="0"/>
              <a:t>我手里拿着一枝红玫瑰</a:t>
            </a:r>
            <a:endParaRPr lang="en-US" altLang="zh-CN" sz="2000" dirty="0"/>
          </a:p>
          <a:p>
            <a:r>
              <a:rPr lang="zh-CN" altLang="en-US" sz="2000" dirty="0" smtClean="0"/>
              <a:t>眼前开过一辆奔驰</a:t>
            </a:r>
            <a:r>
              <a:rPr lang="zh-CN" altLang="en-US" sz="2000" dirty="0"/>
              <a:t>汽车</a:t>
            </a:r>
            <a:endParaRPr lang="en-US" altLang="zh-CN" sz="2000" dirty="0" smtClean="0"/>
          </a:p>
          <a:p>
            <a:r>
              <a:rPr lang="zh-CN" altLang="en-US" sz="2000" dirty="0" smtClean="0"/>
              <a:t>我相信进化论</a:t>
            </a:r>
            <a:endParaRPr lang="en-US" altLang="zh-CN" sz="2000" dirty="0" smtClean="0"/>
          </a:p>
          <a:p>
            <a:r>
              <a:rPr lang="zh-CN" altLang="en-US" sz="2000" dirty="0" smtClean="0"/>
              <a:t>今天</a:t>
            </a:r>
            <a:r>
              <a:rPr lang="zh-CN" altLang="en-US" sz="2000" dirty="0"/>
              <a:t>下雨了，明天也会下雨</a:t>
            </a:r>
            <a:endParaRPr lang="en-US" altLang="zh-CN" sz="2000" dirty="0"/>
          </a:p>
          <a:p>
            <a:r>
              <a:rPr lang="zh-CN" altLang="en-US" sz="2000" dirty="0"/>
              <a:t>听到乌鸦叫，今天不出门了，在家睡觉</a:t>
            </a:r>
            <a:endParaRPr lang="en-US" altLang="zh-CN" sz="2000" dirty="0"/>
          </a:p>
          <a:p>
            <a:r>
              <a:rPr lang="zh-CN" altLang="en-US" sz="2000" dirty="0"/>
              <a:t>象父辈一样，我每天早上应该喝两碗粥</a:t>
            </a:r>
            <a:endParaRPr lang="en-US" altLang="zh-CN" sz="2000" dirty="0"/>
          </a:p>
          <a:p>
            <a:r>
              <a:rPr lang="zh-CN" altLang="en-US" sz="2000" dirty="0"/>
              <a:t>没有一个母亲不爱自己的孩子</a:t>
            </a:r>
            <a:endParaRPr lang="en-US" altLang="zh-CN" sz="2000" dirty="0"/>
          </a:p>
          <a:p>
            <a:r>
              <a:rPr lang="zh-CN" altLang="en-US" sz="2000" dirty="0"/>
              <a:t>地球之外一定还有生命</a:t>
            </a:r>
            <a:endParaRPr lang="en-US" altLang="zh-CN" sz="2000" dirty="0"/>
          </a:p>
          <a:p>
            <a:r>
              <a:rPr lang="zh-CN" altLang="en-US" sz="2000" dirty="0"/>
              <a:t>股票指数跌了五年，该我入场赚钱的时候了</a:t>
            </a:r>
            <a:endParaRPr lang="en-US" altLang="zh-CN" sz="2000" dirty="0"/>
          </a:p>
          <a:p>
            <a:r>
              <a:rPr lang="zh-CN" altLang="en-US" sz="2000" dirty="0"/>
              <a:t>陈思</a:t>
            </a:r>
            <a:r>
              <a:rPr lang="en-US" altLang="zh-CN" sz="2000" dirty="0"/>
              <a:t>3</a:t>
            </a:r>
            <a:r>
              <a:rPr lang="zh-CN" altLang="en-US" sz="2000" dirty="0"/>
              <a:t>年送外卖挣</a:t>
            </a:r>
            <a:r>
              <a:rPr lang="en-US" altLang="zh-CN" sz="2000" dirty="0"/>
              <a:t>102</a:t>
            </a:r>
            <a:r>
              <a:rPr lang="zh-CN" altLang="en-US" sz="2000" dirty="0"/>
              <a:t>万，我比他更努力，一定能赚更多钱</a:t>
            </a:r>
            <a:endParaRPr lang="en-US" altLang="zh-CN" sz="2000" dirty="0"/>
          </a:p>
          <a:p>
            <a:r>
              <a:rPr lang="zh-CN" altLang="en-US" sz="2000" dirty="0"/>
              <a:t>高考填计算机专业是最好的</a:t>
            </a:r>
          </a:p>
          <a:p>
            <a:r>
              <a:rPr lang="zh-CN" altLang="en-US" sz="2000" dirty="0"/>
              <a:t>公司要做组织调整，不祥之兆</a:t>
            </a:r>
            <a:endParaRPr lang="en-US" altLang="zh-CN" sz="2000" dirty="0"/>
          </a:p>
          <a:p>
            <a:r>
              <a:rPr lang="zh-CN" altLang="en-US" sz="2000" dirty="0" smtClean="0"/>
              <a:t>棍棒之下出孝子</a:t>
            </a:r>
            <a:endParaRPr lang="zh-CN" altLang="en-US" sz="2000" dirty="0"/>
          </a:p>
          <a:p>
            <a:r>
              <a:rPr lang="zh-CN" altLang="en-US" sz="2000" dirty="0"/>
              <a:t>同情恐怖分子的都该死</a:t>
            </a:r>
          </a:p>
          <a:p>
            <a:r>
              <a:rPr lang="zh-CN" altLang="en-US" sz="2000" dirty="0"/>
              <a:t>主管的想法太愚蠢了，我要在会上怼他</a:t>
            </a:r>
          </a:p>
          <a:p>
            <a:r>
              <a:rPr lang="zh-CN" altLang="en-US" sz="2000" dirty="0"/>
              <a:t>人都是自私的</a:t>
            </a:r>
            <a:endParaRPr lang="en-US" altLang="zh-CN" sz="2000" dirty="0"/>
          </a:p>
          <a:p>
            <a:r>
              <a:rPr lang="zh-CN" altLang="en-US" sz="2000" dirty="0"/>
              <a:t>如果得了癌症要化疗，还不如去尽情享受</a:t>
            </a:r>
            <a:endParaRPr lang="en-US" altLang="zh-CN" sz="2000" dirty="0"/>
          </a:p>
          <a:p>
            <a:r>
              <a:rPr lang="zh-CN" altLang="en-US" sz="2000" dirty="0"/>
              <a:t>只有永恒的利益，没有不变的真理</a:t>
            </a:r>
            <a:endParaRPr lang="en-US" altLang="zh-CN" sz="2000" dirty="0"/>
          </a:p>
          <a:p>
            <a:r>
              <a:rPr lang="zh-CN" altLang="en-US" sz="2000" dirty="0"/>
              <a:t>伤其十指，不如断其一指</a:t>
            </a:r>
          </a:p>
          <a:p>
            <a:r>
              <a:rPr lang="zh-CN" altLang="en-US" sz="2000" dirty="0" smtClean="0"/>
              <a:t>你个傻</a:t>
            </a:r>
            <a:r>
              <a:rPr lang="en-US" altLang="zh-CN" sz="2000" dirty="0" smtClean="0"/>
              <a:t>X</a:t>
            </a:r>
            <a:r>
              <a:rPr lang="zh-CN" altLang="en-US" sz="2000" dirty="0" smtClean="0"/>
              <a:t>，懂个</a:t>
            </a:r>
            <a:r>
              <a:rPr lang="en-US" altLang="zh-CN" sz="2000" dirty="0" smtClean="0"/>
              <a:t>XXX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3965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1321" y="274638"/>
            <a:ext cx="9847167" cy="79690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连环追问，看见人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从猿群</a:t>
            </a:r>
            <a:r>
              <a:rPr lang="zh-CN" altLang="en-US" sz="2800" b="1" dirty="0">
                <a:solidFill>
                  <a:srgbClr val="0070C0"/>
                </a:solidFill>
              </a:rPr>
              <a:t>中站立起来的过程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内容占位符 2"/>
          <p:cNvSpPr>
            <a:spLocks noGrp="1"/>
          </p:cNvSpPr>
          <p:nvPr>
            <p:ph idx="1"/>
          </p:nvPr>
        </p:nvSpPr>
        <p:spPr>
          <a:xfrm>
            <a:off x="839416" y="1412776"/>
            <a:ext cx="9525744" cy="4714908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我思考吗？</a:t>
            </a:r>
            <a:endParaRPr lang="en-US" altLang="zh-CN" sz="1800" dirty="0"/>
          </a:p>
          <a:p>
            <a:r>
              <a:rPr lang="zh-CN" altLang="en-US" sz="2000" dirty="0"/>
              <a:t>我会思考吗？</a:t>
            </a:r>
            <a:endParaRPr lang="en-US" altLang="zh-CN" sz="2000" dirty="0"/>
          </a:p>
          <a:p>
            <a:r>
              <a:rPr lang="zh-CN" altLang="en-US" sz="2000" dirty="0"/>
              <a:t>我是如何学会思考的？</a:t>
            </a:r>
          </a:p>
          <a:p>
            <a:r>
              <a:rPr lang="zh-CN" altLang="en-US" sz="1800" dirty="0"/>
              <a:t>我现在是如何思考的？</a:t>
            </a:r>
            <a:endParaRPr lang="en-US" altLang="zh-CN" sz="1800" dirty="0"/>
          </a:p>
          <a:p>
            <a:r>
              <a:rPr lang="zh-CN" altLang="en-US" sz="1800" dirty="0"/>
              <a:t>我曾经回看（审视）过我的思考吗？</a:t>
            </a:r>
            <a:endParaRPr lang="en-US" altLang="zh-CN" sz="1800" dirty="0"/>
          </a:p>
          <a:p>
            <a:r>
              <a:rPr lang="zh-CN" altLang="en-US" sz="1800" dirty="0"/>
              <a:t>我能看见自己的思考过程吗？</a:t>
            </a:r>
            <a:endParaRPr lang="en-US" altLang="zh-CN" sz="1800" dirty="0"/>
          </a:p>
          <a:p>
            <a:r>
              <a:rPr lang="zh-CN" altLang="en-US" sz="1800" dirty="0"/>
              <a:t>我如何判断我自己做了有效的思考？</a:t>
            </a:r>
            <a:endParaRPr lang="en-US" altLang="zh-CN" sz="1800" dirty="0"/>
          </a:p>
          <a:p>
            <a:r>
              <a:rPr lang="zh-CN" altLang="en-US" sz="1800" dirty="0"/>
              <a:t>我的思考质量如何？</a:t>
            </a:r>
            <a:endParaRPr lang="en-US" altLang="zh-CN" sz="1800" dirty="0"/>
          </a:p>
          <a:p>
            <a:r>
              <a:rPr lang="zh-CN" altLang="en-US" sz="1800" dirty="0"/>
              <a:t>我的人生中曾经有那么一刻关注过自己的思考质量？</a:t>
            </a:r>
            <a:endParaRPr lang="en-US" altLang="zh-CN" sz="1800" dirty="0"/>
          </a:p>
          <a:p>
            <a:r>
              <a:rPr lang="zh-CN" altLang="en-US" sz="1800" dirty="0"/>
              <a:t>我每天与人交流，不停地输出自己的观点，</a:t>
            </a:r>
            <a:r>
              <a:rPr lang="zh-CN" altLang="en-US" sz="1800" b="1" dirty="0">
                <a:solidFill>
                  <a:srgbClr val="FF0000"/>
                </a:solidFill>
              </a:rPr>
              <a:t>我如何确信自己的观点</a:t>
            </a:r>
            <a:r>
              <a:rPr lang="zh-CN" altLang="en-US" sz="1800" dirty="0"/>
              <a:t>？</a:t>
            </a:r>
            <a:endParaRPr lang="en-US" altLang="zh-CN" sz="1800" dirty="0"/>
          </a:p>
          <a:p>
            <a:r>
              <a:rPr lang="zh-CN" altLang="en-US" sz="1800" dirty="0"/>
              <a:t>我的人生是由一个个选择</a:t>
            </a:r>
            <a:r>
              <a:rPr lang="en-US" altLang="zh-CN" sz="1800" dirty="0"/>
              <a:t>/</a:t>
            </a:r>
            <a:r>
              <a:rPr lang="zh-CN" altLang="en-US" sz="1800" dirty="0"/>
              <a:t>决策构成的，我每天都在做大大小小的决策，我进行了有效的思考和决策吗？</a:t>
            </a:r>
            <a:endParaRPr lang="en-US" altLang="zh-CN" sz="1800" dirty="0"/>
          </a:p>
          <a:p>
            <a:r>
              <a:rPr lang="zh-CN" altLang="en-US" sz="1800" dirty="0"/>
              <a:t>假如存在一个超级</a:t>
            </a:r>
            <a:r>
              <a:rPr lang="en-US" altLang="zh-CN" sz="1800" dirty="0"/>
              <a:t>AI</a:t>
            </a:r>
            <a:r>
              <a:rPr lang="zh-CN" altLang="en-US" sz="1800" dirty="0"/>
              <a:t>，能帮助我进行更好的思考和决策吗？</a:t>
            </a:r>
            <a:endParaRPr lang="en-US" altLang="zh-CN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16" y="272328"/>
            <a:ext cx="10297144" cy="867196"/>
          </a:xfrm>
        </p:spPr>
        <p:txBody>
          <a:bodyPr>
            <a:normAutofit fontScale="90000"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架构：各要素之间的协同关系，</a:t>
            </a:r>
            <a:r>
              <a:rPr lang="en-US" altLang="zh-CN" sz="2800" b="1" dirty="0" smtClean="0">
                <a:solidFill>
                  <a:srgbClr val="0070C0"/>
                </a:solidFill>
              </a:rPr>
              <a:t>visualize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以支撑共识。没有架构指引的经验是盲目的，没有经验填充的架构是空洞的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五边形 6"/>
          <p:cNvSpPr/>
          <p:nvPr/>
        </p:nvSpPr>
        <p:spPr>
          <a:xfrm>
            <a:off x="1559496" y="2363660"/>
            <a:ext cx="2088232" cy="476253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建筑</a:t>
            </a:r>
            <a:endParaRPr lang="zh-CN" altLang="en-US" dirty="0"/>
          </a:p>
        </p:txBody>
      </p:sp>
      <p:sp>
        <p:nvSpPr>
          <p:cNvPr id="8" name="五边形 7"/>
          <p:cNvSpPr/>
          <p:nvPr/>
        </p:nvSpPr>
        <p:spPr>
          <a:xfrm>
            <a:off x="1622372" y="4234120"/>
            <a:ext cx="2025356" cy="476253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企业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五边形 8"/>
          <p:cNvSpPr/>
          <p:nvPr/>
        </p:nvSpPr>
        <p:spPr>
          <a:xfrm>
            <a:off x="1622372" y="3284984"/>
            <a:ext cx="2025356" cy="476253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软件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49459" y="4241542"/>
            <a:ext cx="125059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企业架构</a:t>
            </a:r>
            <a:endParaRPr lang="en-US" altLang="zh-CN" dirty="0" smtClean="0"/>
          </a:p>
          <a:p>
            <a:pPr lvl="0"/>
            <a:r>
              <a:rPr lang="en-US" altLang="zh-CN" sz="1100" dirty="0" smtClean="0">
                <a:solidFill>
                  <a:prstClr val="black"/>
                </a:solidFill>
              </a:rPr>
              <a:t>ISO</a:t>
            </a:r>
            <a:r>
              <a:rPr lang="zh-CN" altLang="en-US" sz="1100" dirty="0" smtClean="0">
                <a:solidFill>
                  <a:prstClr val="black"/>
                </a:solidFill>
              </a:rPr>
              <a:t>，</a:t>
            </a:r>
            <a:r>
              <a:rPr lang="en-US" altLang="zh-CN" sz="1100" dirty="0" smtClean="0">
                <a:solidFill>
                  <a:prstClr val="black"/>
                </a:solidFill>
              </a:rPr>
              <a:t>TOGAF</a:t>
            </a:r>
            <a:r>
              <a:rPr lang="zh-CN" altLang="en-US" sz="1100" dirty="0" smtClean="0">
                <a:solidFill>
                  <a:prstClr val="black"/>
                </a:solidFill>
              </a:rPr>
              <a:t>，</a:t>
            </a:r>
            <a:r>
              <a:rPr lang="en-US" altLang="zh-CN" sz="1100" dirty="0" smtClean="0">
                <a:solidFill>
                  <a:prstClr val="black"/>
                </a:solidFill>
              </a:rPr>
              <a:t>7S</a:t>
            </a:r>
            <a:endParaRPr lang="zh-CN" altLang="en-US" sz="1100" dirty="0">
              <a:solidFill>
                <a:prstClr val="black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49459" y="3304369"/>
            <a:ext cx="19706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软件架构</a:t>
            </a:r>
            <a:endParaRPr lang="en-US" altLang="zh-CN" dirty="0" smtClean="0"/>
          </a:p>
          <a:p>
            <a:pPr lvl="0"/>
            <a:r>
              <a:rPr lang="zh-CN" altLang="en-US" sz="1100" dirty="0" smtClean="0">
                <a:solidFill>
                  <a:prstClr val="black"/>
                </a:solidFill>
              </a:rPr>
              <a:t>逻辑、物理、部署</a:t>
            </a:r>
            <a:r>
              <a:rPr lang="en-US" altLang="zh-CN" sz="1100" dirty="0" smtClean="0">
                <a:solidFill>
                  <a:prstClr val="black"/>
                </a:solidFill>
              </a:rPr>
              <a:t>…</a:t>
            </a:r>
            <a:endParaRPr lang="zh-CN" altLang="en-US" sz="1100" dirty="0">
              <a:solidFill>
                <a:prstClr val="black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31905" y="2442954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建筑结构</a:t>
            </a:r>
            <a:endParaRPr lang="en-US" altLang="zh-CN" dirty="0" smtClean="0"/>
          </a:p>
          <a:p>
            <a:r>
              <a:rPr lang="zh-CN" altLang="en-US" sz="1100" dirty="0" smtClean="0"/>
              <a:t>力学，功能</a:t>
            </a:r>
            <a:endParaRPr lang="zh-CN" altLang="en-US" sz="1100" dirty="0"/>
          </a:p>
        </p:txBody>
      </p:sp>
      <p:sp>
        <p:nvSpPr>
          <p:cNvPr id="13" name="文本框 12"/>
          <p:cNvSpPr txBox="1"/>
          <p:nvPr/>
        </p:nvSpPr>
        <p:spPr>
          <a:xfrm>
            <a:off x="8084461" y="4149080"/>
            <a:ext cx="125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凝聚人心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8052255" y="3306079"/>
            <a:ext cx="2076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界面、用户心理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7966907" y="234888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建筑美学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231905" y="1400264"/>
            <a:ext cx="1991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u="sng" dirty="0" smtClean="0"/>
              <a:t>可说的（理性）</a:t>
            </a:r>
            <a:endParaRPr lang="zh-CN" altLang="en-US" sz="2000" b="1" u="sng" dirty="0"/>
          </a:p>
        </p:txBody>
      </p:sp>
      <p:sp>
        <p:nvSpPr>
          <p:cNvPr id="17" name="文本框 16"/>
          <p:cNvSpPr txBox="1"/>
          <p:nvPr/>
        </p:nvSpPr>
        <p:spPr>
          <a:xfrm>
            <a:off x="7966907" y="1360938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u="sng" dirty="0" smtClean="0"/>
              <a:t>不可说清的</a:t>
            </a:r>
            <a:endParaRPr lang="zh-CN" altLang="en-US" sz="2000" b="1" u="sng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4511824" y="3068960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4511824" y="4077072"/>
            <a:ext cx="6840760" cy="30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4511824" y="4869160"/>
            <a:ext cx="6840760" cy="57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五边形 21"/>
          <p:cNvSpPr/>
          <p:nvPr/>
        </p:nvSpPr>
        <p:spPr>
          <a:xfrm>
            <a:off x="1631504" y="5242232"/>
            <a:ext cx="2025356" cy="476253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思维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58591" y="5214429"/>
            <a:ext cx="125059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搜索框架</a:t>
            </a:r>
            <a:endParaRPr lang="en-US" altLang="zh-CN" dirty="0" smtClean="0"/>
          </a:p>
          <a:p>
            <a:pPr lvl="0"/>
            <a:r>
              <a:rPr lang="zh-CN" altLang="en-US" sz="1100" dirty="0" smtClean="0">
                <a:solidFill>
                  <a:prstClr val="black"/>
                </a:solidFill>
              </a:rPr>
              <a:t>快慢，情绪理性？</a:t>
            </a:r>
            <a:endParaRPr lang="zh-CN" altLang="en-US" sz="1100" dirty="0">
              <a:solidFill>
                <a:prstClr val="black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093593" y="5157192"/>
            <a:ext cx="1250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心理咨询？</a:t>
            </a:r>
            <a:endParaRPr lang="en-US" altLang="zh-CN" dirty="0" smtClean="0"/>
          </a:p>
          <a:p>
            <a:r>
              <a:rPr lang="zh-CN" altLang="en-US" dirty="0" smtClean="0"/>
              <a:t>灵修？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847528" y="6165304"/>
            <a:ext cx="6706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架构与经验的螺旋互动</a:t>
            </a:r>
            <a:r>
              <a:rPr lang="en-US" altLang="zh-CN" dirty="0" smtClean="0"/>
              <a:t>continuous improvement</a:t>
            </a:r>
            <a:r>
              <a:rPr lang="zh-CN" altLang="en-US" dirty="0" smtClean="0"/>
              <a:t>，进步的源动力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2467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384" y="322248"/>
            <a:ext cx="9937104" cy="79690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思维的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心理学模型</a:t>
            </a:r>
            <a:r>
              <a:rPr lang="zh-CN" altLang="en-US" sz="2800" b="1" dirty="0">
                <a:solidFill>
                  <a:srgbClr val="0070C0"/>
                </a:solidFill>
              </a:rPr>
              <a:t>：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搜索架构的</a:t>
            </a:r>
            <a:r>
              <a:rPr lang="zh-CN" altLang="en-US" sz="2800" b="1" dirty="0">
                <a:solidFill>
                  <a:srgbClr val="0070C0"/>
                </a:solidFill>
              </a:rPr>
              <a:t>三要素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7" name="肘形连接符 6"/>
          <p:cNvCxnSpPr>
            <a:endCxn id="25" idx="6"/>
          </p:cNvCxnSpPr>
          <p:nvPr/>
        </p:nvCxnSpPr>
        <p:spPr>
          <a:xfrm rot="10800000" flipV="1">
            <a:off x="2916471" y="2132856"/>
            <a:ext cx="5843827" cy="34651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>
            <a:endCxn id="28" idx="6"/>
          </p:cNvCxnSpPr>
          <p:nvPr/>
        </p:nvCxnSpPr>
        <p:spPr>
          <a:xfrm rot="10800000" flipV="1">
            <a:off x="2905977" y="3176971"/>
            <a:ext cx="5725706" cy="22720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肘形连接符 10"/>
          <p:cNvCxnSpPr>
            <a:endCxn id="30" idx="6"/>
          </p:cNvCxnSpPr>
          <p:nvPr/>
        </p:nvCxnSpPr>
        <p:spPr>
          <a:xfrm rot="10800000">
            <a:off x="2989312" y="4351578"/>
            <a:ext cx="5788966" cy="30461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733546" y="198884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证据（集）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733546" y="297278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证据（集）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733546" y="439646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证据（集）</a:t>
            </a:r>
          </a:p>
        </p:txBody>
      </p:sp>
      <p:cxnSp>
        <p:nvCxnSpPr>
          <p:cNvPr id="15" name="直接箭头连接符 14"/>
          <p:cNvCxnSpPr>
            <a:stCxn id="20" idx="2"/>
          </p:cNvCxnSpPr>
          <p:nvPr/>
        </p:nvCxnSpPr>
        <p:spPr>
          <a:xfrm>
            <a:off x="6518690" y="1601614"/>
            <a:ext cx="13757" cy="1528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061489" y="1181872"/>
            <a:ext cx="914400" cy="419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目标</a:t>
            </a:r>
          </a:p>
        </p:txBody>
      </p:sp>
      <p:sp>
        <p:nvSpPr>
          <p:cNvPr id="24" name="矩形 23"/>
          <p:cNvSpPr/>
          <p:nvPr/>
        </p:nvSpPr>
        <p:spPr>
          <a:xfrm>
            <a:off x="4290839" y="1416135"/>
            <a:ext cx="914400" cy="419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目标</a:t>
            </a:r>
          </a:p>
        </p:txBody>
      </p:sp>
      <p:cxnSp>
        <p:nvCxnSpPr>
          <p:cNvPr id="23" name="直接箭头连接符 22"/>
          <p:cNvCxnSpPr>
            <a:stCxn id="24" idx="2"/>
          </p:cNvCxnSpPr>
          <p:nvPr/>
        </p:nvCxnSpPr>
        <p:spPr>
          <a:xfrm>
            <a:off x="4748039" y="1835878"/>
            <a:ext cx="0" cy="668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1908357" y="2204865"/>
            <a:ext cx="1008112" cy="5490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选项</a:t>
            </a:r>
          </a:p>
        </p:txBody>
      </p:sp>
      <p:sp>
        <p:nvSpPr>
          <p:cNvPr id="28" name="椭圆 27"/>
          <p:cNvSpPr/>
          <p:nvPr/>
        </p:nvSpPr>
        <p:spPr>
          <a:xfrm>
            <a:off x="1897865" y="3129671"/>
            <a:ext cx="1008112" cy="5490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选项</a:t>
            </a:r>
          </a:p>
        </p:txBody>
      </p:sp>
      <p:sp>
        <p:nvSpPr>
          <p:cNvPr id="30" name="椭圆 29"/>
          <p:cNvSpPr/>
          <p:nvPr/>
        </p:nvSpPr>
        <p:spPr>
          <a:xfrm>
            <a:off x="1981200" y="4077073"/>
            <a:ext cx="1008112" cy="5490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选项</a:t>
            </a:r>
          </a:p>
        </p:txBody>
      </p:sp>
      <p:cxnSp>
        <p:nvCxnSpPr>
          <p:cNvPr id="34" name="直接箭头连接符 33"/>
          <p:cNvCxnSpPr/>
          <p:nvPr/>
        </p:nvCxnSpPr>
        <p:spPr>
          <a:xfrm>
            <a:off x="4943872" y="1835877"/>
            <a:ext cx="0" cy="2560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14175" y="5089223"/>
            <a:ext cx="1759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选项</a:t>
            </a:r>
            <a:r>
              <a:rPr lang="en-US" altLang="zh-CN" dirty="0">
                <a:solidFill>
                  <a:srgbClr val="FF0000"/>
                </a:solidFill>
              </a:rPr>
              <a:t>=</a:t>
            </a:r>
            <a:r>
              <a:rPr lang="zh-CN" altLang="en-US" dirty="0" smtClean="0">
                <a:solidFill>
                  <a:srgbClr val="FF0000"/>
                </a:solidFill>
              </a:rPr>
              <a:t>观点</a:t>
            </a:r>
            <a:r>
              <a:rPr lang="en-US" altLang="zh-CN" dirty="0" smtClean="0">
                <a:solidFill>
                  <a:srgbClr val="FF0000"/>
                </a:solidFill>
              </a:rPr>
              <a:t>/</a:t>
            </a:r>
            <a:r>
              <a:rPr lang="zh-CN" altLang="en-US" dirty="0">
                <a:solidFill>
                  <a:srgbClr val="FF0000"/>
                </a:solidFill>
              </a:rPr>
              <a:t>信念</a:t>
            </a:r>
            <a:endParaRPr lang="en-US" altLang="zh-CN" dirty="0"/>
          </a:p>
          <a:p>
            <a:r>
              <a:rPr lang="zh-CN" altLang="en-US" dirty="0" smtClean="0">
                <a:solidFill>
                  <a:srgbClr val="FF0000"/>
                </a:solidFill>
              </a:rPr>
              <a:t>、决策</a:t>
            </a:r>
            <a:r>
              <a:rPr lang="en-US" altLang="zh-CN" dirty="0" smtClean="0">
                <a:solidFill>
                  <a:srgbClr val="FF0000"/>
                </a:solidFill>
              </a:rPr>
              <a:t>/</a:t>
            </a:r>
            <a:r>
              <a:rPr lang="zh-CN" altLang="en-US" dirty="0" smtClean="0">
                <a:solidFill>
                  <a:srgbClr val="FF0000"/>
                </a:solidFill>
              </a:rPr>
              <a:t>决定、个人目标</a:t>
            </a:r>
            <a:endParaRPr lang="en-US" altLang="zh-CN" dirty="0"/>
          </a:p>
        </p:txBody>
      </p:sp>
      <p:sp>
        <p:nvSpPr>
          <p:cNvPr id="21" name="文本框 20"/>
          <p:cNvSpPr txBox="1"/>
          <p:nvPr/>
        </p:nvSpPr>
        <p:spPr>
          <a:xfrm>
            <a:off x="9537283" y="5157192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宗教、文化</a:t>
            </a:r>
            <a:endParaRPr lang="zh-CN" altLang="en-US" dirty="0"/>
          </a:p>
          <a:p>
            <a:r>
              <a:rPr lang="zh-CN" altLang="en-US" dirty="0"/>
              <a:t>道德伦理规范</a:t>
            </a:r>
            <a:endParaRPr lang="en-US" altLang="zh-CN" dirty="0"/>
          </a:p>
          <a:p>
            <a:r>
              <a:rPr lang="zh-CN" altLang="en-US" dirty="0" smtClean="0"/>
              <a:t>事实  传闻</a:t>
            </a:r>
            <a:endParaRPr lang="en-US" altLang="zh-CN" dirty="0" smtClean="0"/>
          </a:p>
          <a:p>
            <a:r>
              <a:rPr lang="zh-CN" altLang="en-US" dirty="0" smtClean="0"/>
              <a:t>管理</a:t>
            </a:r>
            <a:r>
              <a:rPr lang="zh-CN" altLang="en-US" dirty="0"/>
              <a:t>、工程、经济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791664" y="5203600"/>
            <a:ext cx="176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科学</a:t>
            </a:r>
            <a:endParaRPr lang="en-US" altLang="zh-CN" dirty="0"/>
          </a:p>
          <a:p>
            <a:r>
              <a:rPr lang="zh-CN" altLang="en-US" dirty="0"/>
              <a:t>法律</a:t>
            </a:r>
            <a:endParaRPr lang="en-US" altLang="zh-CN" dirty="0"/>
          </a:p>
          <a:p>
            <a:r>
              <a:rPr lang="zh-CN" altLang="en-US" dirty="0" smtClean="0"/>
              <a:t>感知  经验</a:t>
            </a:r>
            <a:endParaRPr lang="en-US" altLang="zh-CN" dirty="0"/>
          </a:p>
          <a:p>
            <a:r>
              <a:rPr lang="zh-CN" altLang="en-US" dirty="0"/>
              <a:t>共同体知识</a:t>
            </a:r>
            <a:endParaRPr lang="en-US" altLang="zh-CN" dirty="0"/>
          </a:p>
        </p:txBody>
      </p:sp>
      <p:sp>
        <p:nvSpPr>
          <p:cNvPr id="4" name="矩形 3"/>
          <p:cNvSpPr/>
          <p:nvPr/>
        </p:nvSpPr>
        <p:spPr>
          <a:xfrm>
            <a:off x="4925516" y="2910566"/>
            <a:ext cx="13522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线条：逻辑、类比、直觉等推理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91601" y="124306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需求价值挑战压力问题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058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1679576" y="1745628"/>
            <a:ext cx="3696345" cy="341156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cxnSp>
        <p:nvCxnSpPr>
          <p:cNvPr id="11" name="肘形连接符 10"/>
          <p:cNvCxnSpPr>
            <a:endCxn id="30" idx="6"/>
          </p:cNvCxnSpPr>
          <p:nvPr/>
        </p:nvCxnSpPr>
        <p:spPr>
          <a:xfrm rot="10800000">
            <a:off x="2989312" y="4495593"/>
            <a:ext cx="5788966" cy="30461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4488537" y="1325887"/>
            <a:ext cx="5754604" cy="3831306"/>
          </a:xfrm>
          <a:prstGeom prst="ellipse">
            <a:avLst/>
          </a:prstGeom>
          <a:solidFill>
            <a:srgbClr val="FF0000">
              <a:alpha val="64000"/>
            </a:srgbClr>
          </a:solidFill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16" y="322248"/>
            <a:ext cx="9649072" cy="79690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人生而自由，却无往不在枷锁之中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7" name="肘形连接符 6"/>
          <p:cNvCxnSpPr>
            <a:endCxn id="25" idx="6"/>
          </p:cNvCxnSpPr>
          <p:nvPr/>
        </p:nvCxnSpPr>
        <p:spPr>
          <a:xfrm rot="10800000" flipV="1">
            <a:off x="2916471" y="2276871"/>
            <a:ext cx="5843827" cy="34651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>
            <a:endCxn id="28" idx="6"/>
          </p:cNvCxnSpPr>
          <p:nvPr/>
        </p:nvCxnSpPr>
        <p:spPr>
          <a:xfrm rot="10800000" flipV="1">
            <a:off x="2905977" y="3320986"/>
            <a:ext cx="5725706" cy="22720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904312" y="213285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证据（集）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906053" y="311679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证据（集）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733546" y="454047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证据（集）</a:t>
            </a:r>
          </a:p>
        </p:txBody>
      </p:sp>
      <p:cxnSp>
        <p:nvCxnSpPr>
          <p:cNvPr id="15" name="直接箭头连接符 14"/>
          <p:cNvCxnSpPr>
            <a:stCxn id="20" idx="2"/>
          </p:cNvCxnSpPr>
          <p:nvPr/>
        </p:nvCxnSpPr>
        <p:spPr>
          <a:xfrm>
            <a:off x="6518690" y="1745629"/>
            <a:ext cx="13757" cy="1528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061489" y="1325887"/>
            <a:ext cx="914400" cy="419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目标</a:t>
            </a:r>
          </a:p>
        </p:txBody>
      </p:sp>
      <p:sp>
        <p:nvSpPr>
          <p:cNvPr id="24" name="矩形 23"/>
          <p:cNvSpPr/>
          <p:nvPr/>
        </p:nvSpPr>
        <p:spPr>
          <a:xfrm>
            <a:off x="4290839" y="1560150"/>
            <a:ext cx="914400" cy="419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目标</a:t>
            </a:r>
          </a:p>
        </p:txBody>
      </p:sp>
      <p:cxnSp>
        <p:nvCxnSpPr>
          <p:cNvPr id="23" name="直接箭头连接符 22"/>
          <p:cNvCxnSpPr>
            <a:stCxn id="24" idx="2"/>
          </p:cNvCxnSpPr>
          <p:nvPr/>
        </p:nvCxnSpPr>
        <p:spPr>
          <a:xfrm>
            <a:off x="4748039" y="1979893"/>
            <a:ext cx="0" cy="668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1908357" y="2348880"/>
            <a:ext cx="1008112" cy="5490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选项</a:t>
            </a:r>
          </a:p>
        </p:txBody>
      </p:sp>
      <p:sp>
        <p:nvSpPr>
          <p:cNvPr id="28" name="椭圆 27"/>
          <p:cNvSpPr/>
          <p:nvPr/>
        </p:nvSpPr>
        <p:spPr>
          <a:xfrm>
            <a:off x="1897865" y="3273686"/>
            <a:ext cx="1008112" cy="5490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选项</a:t>
            </a:r>
          </a:p>
        </p:txBody>
      </p:sp>
      <p:sp>
        <p:nvSpPr>
          <p:cNvPr id="30" name="椭圆 29"/>
          <p:cNvSpPr/>
          <p:nvPr/>
        </p:nvSpPr>
        <p:spPr>
          <a:xfrm>
            <a:off x="1981200" y="4221088"/>
            <a:ext cx="1008112" cy="5490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选项</a:t>
            </a:r>
          </a:p>
        </p:txBody>
      </p:sp>
      <p:cxnSp>
        <p:nvCxnSpPr>
          <p:cNvPr id="34" name="直接箭头连接符 33"/>
          <p:cNvCxnSpPr/>
          <p:nvPr/>
        </p:nvCxnSpPr>
        <p:spPr>
          <a:xfrm>
            <a:off x="4943872" y="1979892"/>
            <a:ext cx="0" cy="2560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 rot="1633472">
            <a:off x="2942737" y="2542298"/>
            <a:ext cx="8771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atin typeface="华文新魏" panose="02010800040101010101" pitchFamily="2" charset="-122"/>
                <a:ea typeface="华文新魏" panose="02010800040101010101" pitchFamily="2" charset="-122"/>
              </a:rPr>
              <a:t>自</a:t>
            </a:r>
            <a:endParaRPr lang="en-US" altLang="zh-CN" sz="5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5400" dirty="0">
                <a:latin typeface="华文新魏" panose="02010800040101010101" pitchFamily="2" charset="-122"/>
                <a:ea typeface="华文新魏" panose="02010800040101010101" pitchFamily="2" charset="-122"/>
              </a:rPr>
              <a:t>由</a:t>
            </a:r>
          </a:p>
        </p:txBody>
      </p:sp>
      <p:sp>
        <p:nvSpPr>
          <p:cNvPr id="26" name="文本框 25"/>
          <p:cNvSpPr txBox="1"/>
          <p:nvPr/>
        </p:nvSpPr>
        <p:spPr>
          <a:xfrm rot="1633472">
            <a:off x="6859008" y="2591317"/>
            <a:ext cx="17379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atin typeface="华文新魏" panose="02010800040101010101" pitchFamily="2" charset="-122"/>
                <a:ea typeface="华文新魏" panose="02010800040101010101" pitchFamily="2" charset="-122"/>
              </a:rPr>
              <a:t>枷锁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88218" y="5758952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工业时代：</a:t>
            </a:r>
            <a:r>
              <a:rPr lang="zh-CN" altLang="en-US" dirty="0"/>
              <a:t>看见枷锁，追求自由</a:t>
            </a:r>
          </a:p>
        </p:txBody>
      </p:sp>
    </p:spTree>
    <p:extLst>
      <p:ext uri="{BB962C8B-B14F-4D97-AF65-F5344CB8AC3E}">
        <p14:creationId xmlns:p14="http://schemas.microsoft.com/office/powerpoint/2010/main" val="312359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1515" y="386556"/>
            <a:ext cx="8507288" cy="79690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形式逻辑和数学</a:t>
            </a:r>
            <a:r>
              <a:rPr lang="en-US" altLang="zh-CN" sz="2800" b="1" dirty="0">
                <a:solidFill>
                  <a:srgbClr val="0070C0"/>
                </a:solidFill>
              </a:rPr>
              <a:t>—</a:t>
            </a:r>
            <a:r>
              <a:rPr lang="zh-CN" altLang="en-US" sz="2800" b="1" dirty="0">
                <a:solidFill>
                  <a:srgbClr val="0070C0"/>
                </a:solidFill>
              </a:rPr>
              <a:t>纯粹理性世界里的确定性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313980" y="2204866"/>
            <a:ext cx="7933651" cy="3534115"/>
            <a:chOff x="373865" y="1181872"/>
            <a:chExt cx="8223406" cy="3589736"/>
          </a:xfrm>
        </p:grpSpPr>
        <p:cxnSp>
          <p:nvCxnSpPr>
            <p:cNvPr id="7" name="肘形连接符 6"/>
            <p:cNvCxnSpPr>
              <a:endCxn id="25" idx="6"/>
            </p:cNvCxnSpPr>
            <p:nvPr/>
          </p:nvCxnSpPr>
          <p:spPr>
            <a:xfrm rot="10800000" flipV="1">
              <a:off x="1392470" y="2132856"/>
              <a:ext cx="5843827" cy="34651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8"/>
            <p:cNvCxnSpPr>
              <a:endCxn id="28" idx="6"/>
            </p:cNvCxnSpPr>
            <p:nvPr/>
          </p:nvCxnSpPr>
          <p:spPr>
            <a:xfrm rot="10800000" flipV="1">
              <a:off x="1381977" y="3176970"/>
              <a:ext cx="5725706" cy="22720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肘形连接符 10"/>
            <p:cNvCxnSpPr>
              <a:endCxn id="30" idx="6"/>
            </p:cNvCxnSpPr>
            <p:nvPr/>
          </p:nvCxnSpPr>
          <p:spPr>
            <a:xfrm rot="10800000">
              <a:off x="1465312" y="4351577"/>
              <a:ext cx="5788966" cy="30461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7209546" y="1988840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09546" y="2972781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209546" y="4396463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cxnSp>
          <p:nvCxnSpPr>
            <p:cNvPr id="15" name="直接箭头连接符 14"/>
            <p:cNvCxnSpPr>
              <a:stCxn id="20" idx="2"/>
            </p:cNvCxnSpPr>
            <p:nvPr/>
          </p:nvCxnSpPr>
          <p:spPr>
            <a:xfrm>
              <a:off x="4994689" y="1601614"/>
              <a:ext cx="13757" cy="15280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4537489" y="1181872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766839" y="1416135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cxnSp>
          <p:nvCxnSpPr>
            <p:cNvPr id="23" name="直接箭头连接符 22"/>
            <p:cNvCxnSpPr>
              <a:stCxn id="24" idx="2"/>
            </p:cNvCxnSpPr>
            <p:nvPr/>
          </p:nvCxnSpPr>
          <p:spPr>
            <a:xfrm>
              <a:off x="3224039" y="1835877"/>
              <a:ext cx="0" cy="6681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384357" y="2204864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373865" y="3129670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457200" y="4077072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cxnSp>
          <p:nvCxnSpPr>
            <p:cNvPr id="34" name="直接箭头连接符 33"/>
            <p:cNvCxnSpPr/>
            <p:nvPr/>
          </p:nvCxnSpPr>
          <p:spPr>
            <a:xfrm>
              <a:off x="3419872" y="1835877"/>
              <a:ext cx="0" cy="25605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1795984" y="1564409"/>
            <a:ext cx="8988425" cy="496855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058414" y="1564040"/>
            <a:ext cx="3509294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对</a:t>
            </a:r>
            <a:r>
              <a:rPr lang="zh-CN" altLang="en-US" dirty="0"/>
              <a:t>和错、真与假、</a:t>
            </a:r>
            <a:r>
              <a:rPr lang="en-US" altLang="zh-CN" dirty="0"/>
              <a:t>0/1</a:t>
            </a:r>
            <a:r>
              <a:rPr lang="zh-CN" altLang="en-US" dirty="0"/>
              <a:t>的绝对判断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182744" y="2994493"/>
            <a:ext cx="201771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凡人都有一死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340133" y="3283817"/>
            <a:ext cx="1107996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张三会</a:t>
            </a:r>
            <a:r>
              <a:rPr lang="zh-CN" altLang="en-US" dirty="0"/>
              <a:t>死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184232" y="3923764"/>
            <a:ext cx="201771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张三是凡</a:t>
            </a:r>
            <a:r>
              <a:rPr lang="zh-CN" altLang="en-US" dirty="0"/>
              <a:t>人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3071664" y="5877272"/>
            <a:ext cx="5862946" cy="68834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sym typeface="Wingdings" panose="05000000000000000000" pitchFamily="2" charset="2"/>
              </a:rPr>
              <a:t>对形式逻辑和数学过去正确，将来也正确，有</a:t>
            </a:r>
            <a:r>
              <a:rPr lang="en-US" altLang="zh-CN" dirty="0">
                <a:solidFill>
                  <a:schemeClr val="bg1"/>
                </a:solidFill>
                <a:sym typeface="Wingdings" panose="05000000000000000000" pitchFamily="2" charset="2"/>
              </a:rPr>
              <a:t>100%</a:t>
            </a:r>
            <a:r>
              <a:rPr lang="zh-CN" altLang="en-US" dirty="0">
                <a:solidFill>
                  <a:schemeClr val="bg1"/>
                </a:solidFill>
                <a:sym typeface="Wingdings" panose="05000000000000000000" pitchFamily="2" charset="2"/>
              </a:rPr>
              <a:t>确信</a:t>
            </a:r>
            <a:endParaRPr lang="en-US" altLang="zh-CN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zh-CN" altLang="en-US" dirty="0"/>
              <a:t>但结论不属于现实世界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0" name="肘形连接符 9"/>
          <p:cNvCxnSpPr>
            <a:endCxn id="27" idx="3"/>
          </p:cNvCxnSpPr>
          <p:nvPr/>
        </p:nvCxnSpPr>
        <p:spPr>
          <a:xfrm rot="10800000">
            <a:off x="3448129" y="3468483"/>
            <a:ext cx="4734626" cy="700574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/>
          <p:nvPr/>
        </p:nvCxnSpPr>
        <p:spPr>
          <a:xfrm rot="10800000" flipV="1">
            <a:off x="3448128" y="3141114"/>
            <a:ext cx="4734616" cy="341144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19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384" y="322248"/>
            <a:ext cx="8507288" cy="79690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科学知识</a:t>
            </a:r>
            <a:r>
              <a:rPr lang="en-US" altLang="zh-CN" sz="2800" b="1" dirty="0">
                <a:solidFill>
                  <a:srgbClr val="0070C0"/>
                </a:solidFill>
              </a:rPr>
              <a:t>—</a:t>
            </a:r>
            <a:r>
              <a:rPr lang="zh-CN" altLang="en-US" sz="2800" b="1" dirty="0">
                <a:solidFill>
                  <a:srgbClr val="0070C0"/>
                </a:solidFill>
              </a:rPr>
              <a:t>以牛顿定律为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例（太阳围绕地球转更直观）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313980" y="2204866"/>
            <a:ext cx="7933651" cy="3534115"/>
            <a:chOff x="373865" y="1181872"/>
            <a:chExt cx="8223406" cy="3589736"/>
          </a:xfrm>
        </p:grpSpPr>
        <p:cxnSp>
          <p:nvCxnSpPr>
            <p:cNvPr id="7" name="肘形连接符 6"/>
            <p:cNvCxnSpPr>
              <a:endCxn id="25" idx="6"/>
            </p:cNvCxnSpPr>
            <p:nvPr/>
          </p:nvCxnSpPr>
          <p:spPr>
            <a:xfrm rot="10800000" flipV="1">
              <a:off x="1392470" y="2132856"/>
              <a:ext cx="5843827" cy="34651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8"/>
            <p:cNvCxnSpPr>
              <a:endCxn id="28" idx="6"/>
            </p:cNvCxnSpPr>
            <p:nvPr/>
          </p:nvCxnSpPr>
          <p:spPr>
            <a:xfrm rot="10800000" flipV="1">
              <a:off x="1381977" y="3176970"/>
              <a:ext cx="5725706" cy="22720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肘形连接符 10"/>
            <p:cNvCxnSpPr>
              <a:endCxn id="30" idx="6"/>
            </p:cNvCxnSpPr>
            <p:nvPr/>
          </p:nvCxnSpPr>
          <p:spPr>
            <a:xfrm rot="10800000">
              <a:off x="1465312" y="4351577"/>
              <a:ext cx="5788966" cy="30461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7209546" y="1988840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09546" y="2972781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209546" y="4396463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cxnSp>
          <p:nvCxnSpPr>
            <p:cNvPr id="15" name="直接箭头连接符 14"/>
            <p:cNvCxnSpPr>
              <a:stCxn id="20" idx="2"/>
            </p:cNvCxnSpPr>
            <p:nvPr/>
          </p:nvCxnSpPr>
          <p:spPr>
            <a:xfrm>
              <a:off x="4994689" y="1601614"/>
              <a:ext cx="13757" cy="15280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4537489" y="1181872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766839" y="1416135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cxnSp>
          <p:nvCxnSpPr>
            <p:cNvPr id="23" name="直接箭头连接符 22"/>
            <p:cNvCxnSpPr>
              <a:stCxn id="24" idx="2"/>
            </p:cNvCxnSpPr>
            <p:nvPr/>
          </p:nvCxnSpPr>
          <p:spPr>
            <a:xfrm>
              <a:off x="3224039" y="1835877"/>
              <a:ext cx="0" cy="6681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384357" y="2204864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373865" y="3129670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457200" y="4077072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cxnSp>
          <p:nvCxnSpPr>
            <p:cNvPr id="34" name="直接箭头连接符 33"/>
            <p:cNvCxnSpPr/>
            <p:nvPr/>
          </p:nvCxnSpPr>
          <p:spPr>
            <a:xfrm>
              <a:off x="3419872" y="1835877"/>
              <a:ext cx="0" cy="25605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1679576" y="1340768"/>
            <a:ext cx="8988425" cy="496855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727848" y="1527882"/>
            <a:ext cx="226215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理解现实的物理世界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447877" y="2710662"/>
            <a:ext cx="255268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常规时空亿亿亿</a:t>
            </a:r>
            <a:r>
              <a:rPr lang="en-US" altLang="zh-CN" dirty="0"/>
              <a:t>..</a:t>
            </a:r>
            <a:r>
              <a:rPr lang="zh-CN" altLang="en-US" dirty="0"/>
              <a:t>验证全部成立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991544" y="3203684"/>
            <a:ext cx="226215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牛顿定律是绝对真理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919537" y="3995772"/>
            <a:ext cx="2954655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牛顿定律在常规世界是真理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919537" y="5147900"/>
            <a:ext cx="2954655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牛顿定律是目前可信的假说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400255" y="3790782"/>
            <a:ext cx="255268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常规</a:t>
            </a:r>
            <a:r>
              <a:rPr lang="zh-CN" altLang="en-US" dirty="0" smtClean="0"/>
              <a:t>时空</a:t>
            </a:r>
            <a:r>
              <a:rPr lang="zh-CN" altLang="en-US" dirty="0"/>
              <a:t>的反例不可复现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3791744" y="5949281"/>
            <a:ext cx="5142866" cy="58368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科学</a:t>
            </a:r>
            <a:r>
              <a:rPr lang="zh-CN" altLang="en-US" dirty="0" smtClean="0">
                <a:solidFill>
                  <a:schemeClr val="bg1"/>
                </a:solidFill>
              </a:rPr>
              <a:t>知识当前有</a:t>
            </a:r>
            <a:r>
              <a:rPr lang="en-US" altLang="zh-CN" dirty="0">
                <a:solidFill>
                  <a:schemeClr val="bg1"/>
                </a:solidFill>
              </a:rPr>
              <a:t>99.9999…%</a:t>
            </a:r>
            <a:r>
              <a:rPr lang="zh-CN" altLang="en-US" dirty="0">
                <a:solidFill>
                  <a:schemeClr val="bg1"/>
                </a:solidFill>
              </a:rPr>
              <a:t>的确信度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400255" y="4942909"/>
            <a:ext cx="255268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整个科学界（科学共同体）为牛顿定律背书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54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392" y="322248"/>
            <a:ext cx="9865096" cy="79690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认识现实</a:t>
            </a:r>
            <a:r>
              <a:rPr lang="en-US" altLang="zh-CN" sz="2800" b="1" dirty="0">
                <a:solidFill>
                  <a:srgbClr val="0070C0"/>
                </a:solidFill>
              </a:rPr>
              <a:t>—</a:t>
            </a:r>
            <a:r>
              <a:rPr lang="zh-CN" altLang="en-US" sz="2800" b="1" dirty="0">
                <a:solidFill>
                  <a:srgbClr val="0070C0"/>
                </a:solidFill>
              </a:rPr>
              <a:t>维特根斯坦：世界是事实构成的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313980" y="1700810"/>
            <a:ext cx="7933651" cy="3534115"/>
            <a:chOff x="373865" y="1181872"/>
            <a:chExt cx="8223406" cy="3589736"/>
          </a:xfrm>
        </p:grpSpPr>
        <p:cxnSp>
          <p:nvCxnSpPr>
            <p:cNvPr id="7" name="肘形连接符 6"/>
            <p:cNvCxnSpPr>
              <a:endCxn id="25" idx="6"/>
            </p:cNvCxnSpPr>
            <p:nvPr/>
          </p:nvCxnSpPr>
          <p:spPr>
            <a:xfrm rot="10800000" flipV="1">
              <a:off x="1392470" y="2132856"/>
              <a:ext cx="5843827" cy="34651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8"/>
            <p:cNvCxnSpPr>
              <a:endCxn id="28" idx="6"/>
            </p:cNvCxnSpPr>
            <p:nvPr/>
          </p:nvCxnSpPr>
          <p:spPr>
            <a:xfrm rot="10800000" flipV="1">
              <a:off x="1381977" y="3176970"/>
              <a:ext cx="5725706" cy="22720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肘形连接符 10"/>
            <p:cNvCxnSpPr>
              <a:endCxn id="30" idx="6"/>
            </p:cNvCxnSpPr>
            <p:nvPr/>
          </p:nvCxnSpPr>
          <p:spPr>
            <a:xfrm rot="10800000">
              <a:off x="1465312" y="4351577"/>
              <a:ext cx="5788966" cy="30461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7209546" y="1988840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09546" y="2972781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209546" y="4396463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cxnSp>
          <p:nvCxnSpPr>
            <p:cNvPr id="15" name="直接箭头连接符 14"/>
            <p:cNvCxnSpPr>
              <a:stCxn id="20" idx="2"/>
            </p:cNvCxnSpPr>
            <p:nvPr/>
          </p:nvCxnSpPr>
          <p:spPr>
            <a:xfrm>
              <a:off x="4994689" y="1601614"/>
              <a:ext cx="13757" cy="15280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4537489" y="1181872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766839" y="1416135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cxnSp>
          <p:nvCxnSpPr>
            <p:cNvPr id="23" name="直接箭头连接符 22"/>
            <p:cNvCxnSpPr>
              <a:stCxn id="24" idx="2"/>
            </p:cNvCxnSpPr>
            <p:nvPr/>
          </p:nvCxnSpPr>
          <p:spPr>
            <a:xfrm>
              <a:off x="3224039" y="1835877"/>
              <a:ext cx="0" cy="6681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384357" y="2204864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373865" y="3129670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457200" y="4077072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cxnSp>
          <p:nvCxnSpPr>
            <p:cNvPr id="34" name="直接箭头连接符 33"/>
            <p:cNvCxnSpPr/>
            <p:nvPr/>
          </p:nvCxnSpPr>
          <p:spPr>
            <a:xfrm>
              <a:off x="3419872" y="1835877"/>
              <a:ext cx="0" cy="25605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1679576" y="1281066"/>
            <a:ext cx="8988425" cy="452419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7680176" y="2204864"/>
            <a:ext cx="2475962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玫瑰的生物学分类，基因测序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1991544" y="2699628"/>
            <a:ext cx="2492990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我手里拿着一枝红玫瑰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919537" y="3491716"/>
            <a:ext cx="2954655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我相信我手里有一枝红玫瑰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919536" y="4437112"/>
            <a:ext cx="226215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这个玫瑰不是全红的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680176" y="3030052"/>
            <a:ext cx="244976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我触感正常，能感知手的抓握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680176" y="3933057"/>
            <a:ext cx="244976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我没有色盲，能区分颜色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680176" y="4797153"/>
            <a:ext cx="244976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红色是指物体表现反射了特定波长的光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3041366" y="5715028"/>
            <a:ext cx="5867436" cy="7383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/>
              <a:t>我以为的事实，都是可信度远远不到</a:t>
            </a:r>
            <a:r>
              <a:rPr lang="en-US" altLang="zh-CN" dirty="0"/>
              <a:t>100%</a:t>
            </a:r>
            <a:r>
              <a:rPr lang="zh-CN" altLang="en-US" dirty="0"/>
              <a:t>的观点（信念）</a:t>
            </a:r>
            <a:endParaRPr lang="en-US" altLang="zh-CN" dirty="0"/>
          </a:p>
          <a:p>
            <a:pPr algn="ctr"/>
            <a:r>
              <a:rPr lang="zh-CN" altLang="en-US" dirty="0"/>
              <a:t>工业时代事实建立在科学知识之上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032887" y="1584866"/>
            <a:ext cx="2031325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确定世界的真实性</a:t>
            </a:r>
          </a:p>
        </p:txBody>
      </p:sp>
    </p:spTree>
    <p:extLst>
      <p:ext uri="{BB962C8B-B14F-4D97-AF65-F5344CB8AC3E}">
        <p14:creationId xmlns:p14="http://schemas.microsoft.com/office/powerpoint/2010/main" val="314034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9376" y="322248"/>
            <a:ext cx="10009112" cy="79690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观点与决策</a:t>
            </a:r>
            <a:r>
              <a:rPr lang="en-US" altLang="zh-CN" sz="2800" b="1" dirty="0">
                <a:solidFill>
                  <a:srgbClr val="0070C0"/>
                </a:solidFill>
              </a:rPr>
              <a:t>—</a:t>
            </a:r>
            <a:r>
              <a:rPr lang="zh-CN" altLang="en-US" sz="2800" b="1" dirty="0">
                <a:solidFill>
                  <a:srgbClr val="0070C0"/>
                </a:solidFill>
              </a:rPr>
              <a:t>预测未来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313980" y="2204866"/>
            <a:ext cx="7933651" cy="3534115"/>
            <a:chOff x="373865" y="1181872"/>
            <a:chExt cx="8223406" cy="3589736"/>
          </a:xfrm>
        </p:grpSpPr>
        <p:cxnSp>
          <p:nvCxnSpPr>
            <p:cNvPr id="7" name="肘形连接符 6"/>
            <p:cNvCxnSpPr>
              <a:endCxn id="25" idx="6"/>
            </p:cNvCxnSpPr>
            <p:nvPr/>
          </p:nvCxnSpPr>
          <p:spPr>
            <a:xfrm rot="10800000" flipV="1">
              <a:off x="1392470" y="2132856"/>
              <a:ext cx="5843827" cy="34651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8"/>
            <p:cNvCxnSpPr>
              <a:endCxn id="28" idx="6"/>
            </p:cNvCxnSpPr>
            <p:nvPr/>
          </p:nvCxnSpPr>
          <p:spPr>
            <a:xfrm rot="10800000" flipV="1">
              <a:off x="1381977" y="3176970"/>
              <a:ext cx="5725706" cy="22720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肘形连接符 10"/>
            <p:cNvCxnSpPr>
              <a:endCxn id="30" idx="6"/>
            </p:cNvCxnSpPr>
            <p:nvPr/>
          </p:nvCxnSpPr>
          <p:spPr>
            <a:xfrm rot="10800000">
              <a:off x="1465312" y="4351577"/>
              <a:ext cx="5788966" cy="30461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7209546" y="1988840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09546" y="2972781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209546" y="4396463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cxnSp>
          <p:nvCxnSpPr>
            <p:cNvPr id="15" name="直接箭头连接符 14"/>
            <p:cNvCxnSpPr>
              <a:stCxn id="20" idx="2"/>
            </p:cNvCxnSpPr>
            <p:nvPr/>
          </p:nvCxnSpPr>
          <p:spPr>
            <a:xfrm>
              <a:off x="4994689" y="1601614"/>
              <a:ext cx="13757" cy="15280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4537489" y="1181872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766839" y="1416135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cxnSp>
          <p:nvCxnSpPr>
            <p:cNvPr id="23" name="直接箭头连接符 22"/>
            <p:cNvCxnSpPr>
              <a:stCxn id="24" idx="2"/>
            </p:cNvCxnSpPr>
            <p:nvPr/>
          </p:nvCxnSpPr>
          <p:spPr>
            <a:xfrm>
              <a:off x="3224039" y="1835877"/>
              <a:ext cx="0" cy="6681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384357" y="2204864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373865" y="3129670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457200" y="4077072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cxnSp>
          <p:nvCxnSpPr>
            <p:cNvPr id="34" name="直接箭头连接符 33"/>
            <p:cNvCxnSpPr/>
            <p:nvPr/>
          </p:nvCxnSpPr>
          <p:spPr>
            <a:xfrm>
              <a:off x="3419872" y="1835877"/>
              <a:ext cx="0" cy="25605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1679576" y="1340768"/>
            <a:ext cx="8988425" cy="496855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8255148" y="2204864"/>
            <a:ext cx="234208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个人和企业没有需求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018834" y="2987660"/>
            <a:ext cx="242098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全球</a:t>
            </a:r>
            <a:r>
              <a:rPr lang="en-US" altLang="zh-CN" dirty="0"/>
              <a:t>6</a:t>
            </a:r>
            <a:r>
              <a:rPr lang="zh-CN" altLang="en-US" dirty="0"/>
              <a:t>台就够了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946826" y="4139788"/>
            <a:ext cx="2492990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每人都有自己的计算机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455806" y="1475951"/>
            <a:ext cx="3185487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确定要不要大规模生产计算机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255148" y="2805192"/>
            <a:ext cx="234208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太大了，太耗能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255148" y="3405520"/>
            <a:ext cx="234208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生成成本高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255148" y="4005849"/>
            <a:ext cx="234208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完成一项简单任务</a:t>
            </a:r>
            <a:r>
              <a:rPr lang="zh-CN" altLang="en-US" dirty="0"/>
              <a:t>都需要高成本团队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255148" y="4883177"/>
            <a:ext cx="234208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计算机有可能完成图灵测试</a:t>
            </a:r>
          </a:p>
        </p:txBody>
      </p:sp>
      <p:sp>
        <p:nvSpPr>
          <p:cNvPr id="3" name="椭圆形标注 2"/>
          <p:cNvSpPr/>
          <p:nvPr/>
        </p:nvSpPr>
        <p:spPr>
          <a:xfrm>
            <a:off x="4871864" y="3597281"/>
            <a:ext cx="2520280" cy="1065703"/>
          </a:xfrm>
          <a:prstGeom prst="wedgeEllipseCallout">
            <a:avLst>
              <a:gd name="adj1" fmla="val -68705"/>
              <a:gd name="adj2" fmla="val -8288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企业战略规划一</a:t>
            </a:r>
            <a:r>
              <a:rPr lang="en-US" altLang="zh-CN" dirty="0">
                <a:solidFill>
                  <a:schemeClr val="tx1"/>
                </a:solidFill>
              </a:rPr>
              <a:t>5</a:t>
            </a:r>
            <a:r>
              <a:rPr lang="zh-CN" altLang="en-US" dirty="0">
                <a:solidFill>
                  <a:schemeClr val="tx1"/>
                </a:solidFill>
              </a:rPr>
              <a:t>年左右，正确的预测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3036876" y="5931052"/>
            <a:ext cx="5867436" cy="7383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/>
              <a:t>定期审视每一个证据的变化趋势，</a:t>
            </a:r>
            <a:r>
              <a:rPr lang="en-US" altLang="zh-CN" dirty="0"/>
              <a:t>0.001%</a:t>
            </a:r>
            <a:r>
              <a:rPr lang="zh-CN" altLang="en-US" dirty="0"/>
              <a:t>信念慢慢会演化为</a:t>
            </a:r>
            <a:r>
              <a:rPr lang="en-US" altLang="zh-CN" dirty="0"/>
              <a:t>100%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084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9376" y="322248"/>
            <a:ext cx="10009112" cy="796908"/>
          </a:xfrm>
        </p:spPr>
        <p:txBody>
          <a:bodyPr>
            <a:norm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八成</a:t>
            </a:r>
            <a:r>
              <a:rPr lang="zh-CN" altLang="en-US" sz="2800" b="1" dirty="0">
                <a:solidFill>
                  <a:srgbClr val="0070C0"/>
                </a:solidFill>
              </a:rPr>
              <a:t>决策归入工程经济管理类</a:t>
            </a:r>
            <a:r>
              <a:rPr lang="en-US" altLang="zh-CN" sz="2800" b="1" dirty="0">
                <a:solidFill>
                  <a:srgbClr val="0070C0"/>
                </a:solidFill>
              </a:rPr>
              <a:t>—</a:t>
            </a:r>
            <a:r>
              <a:rPr lang="zh-CN" altLang="en-US" sz="2800" b="1" dirty="0">
                <a:solidFill>
                  <a:srgbClr val="0070C0"/>
                </a:solidFill>
              </a:rPr>
              <a:t>比如医疗方案选择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313980" y="2204866"/>
            <a:ext cx="7933651" cy="3534115"/>
            <a:chOff x="373865" y="1181872"/>
            <a:chExt cx="8223406" cy="3589736"/>
          </a:xfrm>
        </p:grpSpPr>
        <p:cxnSp>
          <p:nvCxnSpPr>
            <p:cNvPr id="7" name="肘形连接符 6"/>
            <p:cNvCxnSpPr>
              <a:endCxn id="25" idx="6"/>
            </p:cNvCxnSpPr>
            <p:nvPr/>
          </p:nvCxnSpPr>
          <p:spPr>
            <a:xfrm rot="10800000" flipV="1">
              <a:off x="1392470" y="2132856"/>
              <a:ext cx="5843827" cy="346512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8"/>
            <p:cNvCxnSpPr>
              <a:endCxn id="28" idx="6"/>
            </p:cNvCxnSpPr>
            <p:nvPr/>
          </p:nvCxnSpPr>
          <p:spPr>
            <a:xfrm rot="10800000" flipV="1">
              <a:off x="1381977" y="3176970"/>
              <a:ext cx="5725706" cy="227203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肘形连接符 10"/>
            <p:cNvCxnSpPr>
              <a:endCxn id="30" idx="6"/>
            </p:cNvCxnSpPr>
            <p:nvPr/>
          </p:nvCxnSpPr>
          <p:spPr>
            <a:xfrm rot="10800000">
              <a:off x="1465312" y="4351577"/>
              <a:ext cx="5788966" cy="30461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7209546" y="1988840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209546" y="2972781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209546" y="4396463"/>
              <a:ext cx="1387725" cy="375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证据（集）</a:t>
              </a:r>
            </a:p>
          </p:txBody>
        </p:sp>
        <p:cxnSp>
          <p:nvCxnSpPr>
            <p:cNvPr id="15" name="直接箭头连接符 14"/>
            <p:cNvCxnSpPr>
              <a:stCxn id="20" idx="2"/>
            </p:cNvCxnSpPr>
            <p:nvPr/>
          </p:nvCxnSpPr>
          <p:spPr>
            <a:xfrm>
              <a:off x="4994689" y="1601614"/>
              <a:ext cx="13757" cy="15280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4537489" y="1181872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766839" y="1416135"/>
              <a:ext cx="914400" cy="4197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目标</a:t>
              </a:r>
            </a:p>
          </p:txBody>
        </p:sp>
        <p:cxnSp>
          <p:nvCxnSpPr>
            <p:cNvPr id="23" name="直接箭头连接符 22"/>
            <p:cNvCxnSpPr>
              <a:stCxn id="24" idx="2"/>
            </p:cNvCxnSpPr>
            <p:nvPr/>
          </p:nvCxnSpPr>
          <p:spPr>
            <a:xfrm>
              <a:off x="3224039" y="1835877"/>
              <a:ext cx="0" cy="6681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384357" y="2204864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373865" y="3129670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457200" y="4077072"/>
              <a:ext cx="1008112" cy="54900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选项</a:t>
              </a:r>
            </a:p>
          </p:txBody>
        </p:sp>
        <p:cxnSp>
          <p:nvCxnSpPr>
            <p:cNvPr id="34" name="直接箭头连接符 33"/>
            <p:cNvCxnSpPr/>
            <p:nvPr/>
          </p:nvCxnSpPr>
          <p:spPr>
            <a:xfrm>
              <a:off x="3419872" y="1835877"/>
              <a:ext cx="0" cy="25605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1665250" y="1295472"/>
            <a:ext cx="8988425" cy="496855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930103" y="1663675"/>
            <a:ext cx="13388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最好的预后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112224" y="2411675"/>
            <a:ext cx="201771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方案的死亡率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991545" y="2627620"/>
            <a:ext cx="877163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动手术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919536" y="3356992"/>
            <a:ext cx="1107996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保守治疗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919537" y="4149080"/>
            <a:ext cx="2031325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找北京最好的医生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565430" y="1288114"/>
            <a:ext cx="1338828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让亲人舒服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112224" y="4088132"/>
            <a:ext cx="201771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伤残概率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112224" y="3388403"/>
            <a:ext cx="245383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对生死</a:t>
            </a:r>
            <a:r>
              <a:rPr lang="zh-CN" altLang="en-US" dirty="0"/>
              <a:t>、幸福的态度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112224" y="4787860"/>
            <a:ext cx="2017712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家庭资产负债表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3036876" y="5805264"/>
            <a:ext cx="5867436" cy="73830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/>
              <a:t>对欲望（需求）、概率理性度量，然后对各种选项进行排序，选择总体效益值最高的作为信念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1919537" y="4859868"/>
            <a:ext cx="2031325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/>
              <a:t>不治疗，游山玩水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557372" y="1691516"/>
            <a:ext cx="1107996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经济约束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8112224" y="2924944"/>
            <a:ext cx="245383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儿子对照顾人没耐心</a:t>
            </a:r>
          </a:p>
        </p:txBody>
      </p:sp>
    </p:spTree>
    <p:extLst>
      <p:ext uri="{BB962C8B-B14F-4D97-AF65-F5344CB8AC3E}">
        <p14:creationId xmlns:p14="http://schemas.microsoft.com/office/powerpoint/2010/main" val="42849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384" y="274638"/>
            <a:ext cx="9937104" cy="796908"/>
          </a:xfrm>
        </p:spPr>
        <p:txBody>
          <a:bodyPr>
            <a:normAutofit fontScale="90000"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工业文化时代，物理</a:t>
            </a:r>
            <a:r>
              <a:rPr lang="zh-CN" altLang="en-US" sz="2800" b="1" dirty="0">
                <a:solidFill>
                  <a:srgbClr val="0070C0"/>
                </a:solidFill>
              </a:rPr>
              <a:t>世界不存在</a:t>
            </a:r>
            <a:r>
              <a:rPr lang="en-US" altLang="zh-CN" sz="2800" b="1" dirty="0">
                <a:solidFill>
                  <a:srgbClr val="0070C0"/>
                </a:solidFill>
              </a:rPr>
              <a:t>100%</a:t>
            </a:r>
            <a:r>
              <a:rPr lang="zh-CN" altLang="en-US" sz="2800" b="1" dirty="0">
                <a:solidFill>
                  <a:srgbClr val="0070C0"/>
                </a:solidFill>
              </a:rPr>
              <a:t>的</a:t>
            </a:r>
            <a:r>
              <a:rPr lang="en-US" altLang="zh-CN" sz="2800" b="1" dirty="0">
                <a:solidFill>
                  <a:srgbClr val="0070C0"/>
                </a:solidFill>
              </a:rPr>
              <a:t>Truth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，对</a:t>
            </a:r>
            <a:r>
              <a:rPr lang="zh-CN" altLang="en-US" sz="2800" b="1" dirty="0">
                <a:solidFill>
                  <a:srgbClr val="0070C0"/>
                </a:solidFill>
              </a:rPr>
              <a:t>任何一句话（适合理性评估的信念）保留一些怀疑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62927" y="1844824"/>
            <a:ext cx="7568621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形式逻辑和数学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762927" y="3032032"/>
            <a:ext cx="5559134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眼见为实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762926" y="5986328"/>
            <a:ext cx="171379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预测未来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762927" y="2438428"/>
            <a:ext cx="737373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硬科学（物理）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762926" y="4230829"/>
            <a:ext cx="3324961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我有个好方案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762927" y="5418038"/>
            <a:ext cx="4221298" cy="385857"/>
            <a:chOff x="1999182" y="4499828"/>
            <a:chExt cx="3015213" cy="435152"/>
          </a:xfrm>
        </p:grpSpPr>
        <p:sp>
          <p:nvSpPr>
            <p:cNvPr id="8" name="文本框 7"/>
            <p:cNvSpPr txBox="1"/>
            <p:nvPr/>
          </p:nvSpPr>
          <p:spPr>
            <a:xfrm>
              <a:off x="1999182" y="4518464"/>
              <a:ext cx="1234506" cy="416516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你错了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3233688" y="4499828"/>
              <a:ext cx="1780707" cy="4165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75000"/>
                    </a:schemeClr>
                  </a:solidFill>
                </a:rPr>
                <a:t>聪明人同意我的价值观</a:t>
              </a: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9331548" y="1556792"/>
            <a:ext cx="0" cy="44807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519936" y="1201498"/>
            <a:ext cx="407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置信度                                           </a:t>
            </a:r>
            <a:r>
              <a:rPr lang="en-US" altLang="zh-CN" sz="2000" b="1" dirty="0"/>
              <a:t>100%</a:t>
            </a:r>
            <a:endParaRPr lang="zh-CN" altLang="en-US" sz="20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762927" y="4824433"/>
            <a:ext cx="302433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软科学（社科知识）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62926" y="3625636"/>
            <a:ext cx="3757009" cy="38092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我记得很清楚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565004" y="1844824"/>
            <a:ext cx="461665" cy="3805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不包含宗教、信仰、人生意义、情感</a:t>
            </a: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1631504" y="1597937"/>
            <a:ext cx="7700044" cy="413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10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0006628" y="1998786"/>
            <a:ext cx="1510545" cy="3419252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那不可言说的</a:t>
            </a:r>
            <a:r>
              <a:rPr lang="en-US" altLang="zh-CN" sz="2400" dirty="0" smtClean="0">
                <a:solidFill>
                  <a:schemeClr val="tx1"/>
                </a:solidFill>
              </a:rPr>
              <a:t/>
            </a:r>
            <a:br>
              <a:rPr lang="en-US" altLang="zh-CN" sz="2400" dirty="0" smtClean="0">
                <a:solidFill>
                  <a:schemeClr val="tx1"/>
                </a:solidFill>
              </a:rPr>
            </a:br>
            <a:endParaRPr lang="en-US" altLang="zh-CN" sz="24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应保持沉默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384" y="274638"/>
            <a:ext cx="9937104" cy="796908"/>
          </a:xfrm>
        </p:spPr>
        <p:txBody>
          <a:bodyPr>
            <a:normAutofit fontScale="90000"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工业文化时代，物理</a:t>
            </a:r>
            <a:r>
              <a:rPr lang="zh-CN" altLang="en-US" sz="2800" b="1" dirty="0">
                <a:solidFill>
                  <a:srgbClr val="0070C0"/>
                </a:solidFill>
              </a:rPr>
              <a:t>世界不存在</a:t>
            </a:r>
            <a:r>
              <a:rPr lang="en-US" altLang="zh-CN" sz="2800" b="1" dirty="0">
                <a:solidFill>
                  <a:srgbClr val="0070C0"/>
                </a:solidFill>
              </a:rPr>
              <a:t>100%</a:t>
            </a:r>
            <a:r>
              <a:rPr lang="zh-CN" altLang="en-US" sz="2800" b="1" dirty="0">
                <a:solidFill>
                  <a:srgbClr val="0070C0"/>
                </a:solidFill>
              </a:rPr>
              <a:t>的</a:t>
            </a:r>
            <a:r>
              <a:rPr lang="en-US" altLang="zh-CN" sz="2800" b="1" dirty="0">
                <a:solidFill>
                  <a:srgbClr val="0070C0"/>
                </a:solidFill>
              </a:rPr>
              <a:t>Truth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，对</a:t>
            </a:r>
            <a:r>
              <a:rPr lang="zh-CN" altLang="en-US" sz="2800" b="1" dirty="0">
                <a:solidFill>
                  <a:srgbClr val="0070C0"/>
                </a:solidFill>
              </a:rPr>
              <a:t>任何一句话（适合理性评估的信念）保留一些怀疑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62927" y="1844824"/>
            <a:ext cx="7568621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形式逻辑和数学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762927" y="3032032"/>
            <a:ext cx="5559134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眼见为实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762926" y="5986328"/>
            <a:ext cx="171379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预测未来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762927" y="2438428"/>
            <a:ext cx="737373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硬科学（物理）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762926" y="4230829"/>
            <a:ext cx="3324961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我有个好方案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762927" y="5418038"/>
            <a:ext cx="4221298" cy="385857"/>
            <a:chOff x="1999182" y="4499828"/>
            <a:chExt cx="3015213" cy="435152"/>
          </a:xfrm>
        </p:grpSpPr>
        <p:sp>
          <p:nvSpPr>
            <p:cNvPr id="8" name="文本框 7"/>
            <p:cNvSpPr txBox="1"/>
            <p:nvPr/>
          </p:nvSpPr>
          <p:spPr>
            <a:xfrm>
              <a:off x="1999182" y="4518464"/>
              <a:ext cx="1234506" cy="416516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你错了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3233688" y="4499828"/>
              <a:ext cx="1780707" cy="4165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75000"/>
                    </a:schemeClr>
                  </a:solidFill>
                </a:rPr>
                <a:t>聪明人同意我的价值观</a:t>
              </a: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9331548" y="1556792"/>
            <a:ext cx="0" cy="44807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519936" y="1201498"/>
            <a:ext cx="407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置信度                                           </a:t>
            </a:r>
            <a:r>
              <a:rPr lang="en-US" altLang="zh-CN" sz="2000" b="1" dirty="0"/>
              <a:t>100%</a:t>
            </a:r>
            <a:endParaRPr lang="zh-CN" altLang="en-US" sz="20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762927" y="4824433"/>
            <a:ext cx="302433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软科学（社科知识）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62926" y="3625636"/>
            <a:ext cx="3757009" cy="38092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我记得很清楚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408368" y="2116564"/>
            <a:ext cx="492443" cy="41927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 dirty="0" smtClean="0"/>
              <a:t>宗教</a:t>
            </a:r>
            <a:r>
              <a:rPr lang="zh-CN" altLang="en-US" sz="2000" b="1" dirty="0"/>
              <a:t>、信仰、人生意义、情感</a:t>
            </a: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1631504" y="1597937"/>
            <a:ext cx="7700044" cy="413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476716" y="6309320"/>
            <a:ext cx="5479112" cy="457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理性即判断置信</a:t>
            </a:r>
            <a:r>
              <a:rPr lang="zh-CN" altLang="en-US" sz="2000" dirty="0" smtClean="0">
                <a:solidFill>
                  <a:schemeClr val="tx1"/>
                </a:solidFill>
              </a:rPr>
              <a:t>度</a:t>
            </a:r>
            <a:r>
              <a:rPr lang="en-US" altLang="zh-CN" sz="2000" dirty="0" smtClean="0">
                <a:solidFill>
                  <a:schemeClr val="tx1"/>
                </a:solidFill>
              </a:rPr>
              <a:t>/</a:t>
            </a:r>
            <a:r>
              <a:rPr lang="zh-CN" altLang="en-US" sz="2000" dirty="0" smtClean="0">
                <a:solidFill>
                  <a:schemeClr val="tx1"/>
                </a:solidFill>
              </a:rPr>
              <a:t>概率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0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16" y="274638"/>
            <a:ext cx="10513168" cy="796908"/>
          </a:xfrm>
        </p:spPr>
        <p:txBody>
          <a:bodyPr>
            <a:normAutofit fontScale="90000"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理性思维与工商文明互相强化：理性是大规模合作分工的基础，社会化分工不断强化理性思维（搜索框架），与农耕文化渐行渐远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1026" name="AutoShape 2" descr="http://img2.imgtn.bdimg.com/it/u=2473114452,294704006&amp;fm=27&amp;gp=0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8" name="AutoShape 4" descr="http://img2.imgtn.bdimg.com/it/u=2473114452,294704006&amp;fm=27&amp;gp=0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0" name="AutoShape 6" descr="http://img2.imgtn.bdimg.com/it/u=2473114452,294704006&amp;fm=27&amp;gp=0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五边形 51"/>
          <p:cNvSpPr/>
          <p:nvPr/>
        </p:nvSpPr>
        <p:spPr>
          <a:xfrm>
            <a:off x="1199456" y="1471515"/>
            <a:ext cx="1571636" cy="47625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环境</a:t>
            </a:r>
          </a:p>
        </p:txBody>
      </p:sp>
      <p:sp>
        <p:nvSpPr>
          <p:cNvPr id="63" name="矩形 62"/>
          <p:cNvSpPr/>
          <p:nvPr/>
        </p:nvSpPr>
        <p:spPr>
          <a:xfrm>
            <a:off x="4295800" y="1371415"/>
            <a:ext cx="6543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dirty="0"/>
              <a:t>稳定  </a:t>
            </a:r>
            <a:r>
              <a:rPr lang="en-US" altLang="zh-CN" dirty="0"/>
              <a:t>VS </a:t>
            </a:r>
            <a:r>
              <a:rPr lang="zh-CN" altLang="en-US" dirty="0"/>
              <a:t>不稳定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/>
              <a:t>靠天吃饭   </a:t>
            </a:r>
            <a:r>
              <a:rPr lang="en-US" altLang="zh-CN" dirty="0"/>
              <a:t>VS  </a:t>
            </a:r>
            <a:r>
              <a:rPr lang="zh-CN" altLang="en-US" dirty="0" smtClean="0"/>
              <a:t>人</a:t>
            </a:r>
            <a:r>
              <a:rPr lang="zh-CN" altLang="en-US" dirty="0"/>
              <a:t>的</a:t>
            </a:r>
            <a:r>
              <a:rPr lang="zh-CN" altLang="en-US" dirty="0" smtClean="0"/>
              <a:t>决定性，理性崛起和自负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没有选择的小环境 </a:t>
            </a:r>
            <a:r>
              <a:rPr lang="en-US" altLang="zh-CN" dirty="0" smtClean="0"/>
              <a:t>VS  </a:t>
            </a:r>
            <a:r>
              <a:rPr lang="zh-CN" altLang="en-US" dirty="0" smtClean="0"/>
              <a:t>选择和诱惑过多    </a:t>
            </a:r>
            <a:endParaRPr lang="zh-CN" altLang="en-US" dirty="0"/>
          </a:p>
        </p:txBody>
      </p:sp>
      <p:sp>
        <p:nvSpPr>
          <p:cNvPr id="64" name="矩形 63"/>
          <p:cNvSpPr/>
          <p:nvPr/>
        </p:nvSpPr>
        <p:spPr>
          <a:xfrm>
            <a:off x="4295800" y="2454705"/>
            <a:ext cx="65436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没有观察</a:t>
            </a:r>
            <a:r>
              <a:rPr lang="zh-CN" altLang="en-US" dirty="0"/>
              <a:t>思维的工具，农业文化不需要对思考进行反思，</a:t>
            </a:r>
            <a:r>
              <a:rPr lang="en-US" altLang="zh-CN" dirty="0"/>
              <a:t>critical thinking</a:t>
            </a:r>
          </a:p>
          <a:p>
            <a:pPr>
              <a:buFont typeface="Wingdings" pitchFamily="2" charset="2"/>
              <a:buChar char="n"/>
            </a:pPr>
            <a:r>
              <a:rPr lang="zh-CN" altLang="en-US" dirty="0"/>
              <a:t>为了合作分工，语言与世界同构，语言的客观性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/>
              <a:t>思维聚焦人与人之间的关系</a:t>
            </a:r>
            <a:r>
              <a:rPr lang="zh-CN" altLang="en-US" dirty="0" smtClean="0"/>
              <a:t>，语言无须客观性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向</a:t>
            </a:r>
            <a:r>
              <a:rPr lang="zh-CN" altLang="en-US" dirty="0"/>
              <a:t>古人</a:t>
            </a:r>
            <a:r>
              <a:rPr lang="zh-CN" altLang="en-US" dirty="0" smtClean="0"/>
              <a:t>回归  </a:t>
            </a:r>
            <a:r>
              <a:rPr lang="en-US" altLang="zh-CN" dirty="0" smtClean="0"/>
              <a:t>VS     </a:t>
            </a:r>
            <a:r>
              <a:rPr lang="en-US" altLang="zh-CN" dirty="0"/>
              <a:t>PDCA   </a:t>
            </a:r>
            <a:r>
              <a:rPr lang="zh-CN" altLang="en-US" dirty="0"/>
              <a:t>持续改进观点决策</a:t>
            </a:r>
            <a:endParaRPr lang="en-US" altLang="zh-CN" dirty="0"/>
          </a:p>
        </p:txBody>
      </p:sp>
      <p:sp>
        <p:nvSpPr>
          <p:cNvPr id="65" name="矩形 64"/>
          <p:cNvSpPr/>
          <p:nvPr/>
        </p:nvSpPr>
        <p:spPr>
          <a:xfrm>
            <a:off x="4295800" y="5469031"/>
            <a:ext cx="6543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科学  及 科学</a:t>
            </a:r>
            <a:r>
              <a:rPr lang="zh-CN" altLang="en-US" dirty="0"/>
              <a:t>哲学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理性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知识</a:t>
            </a:r>
            <a:r>
              <a:rPr lang="zh-CN" altLang="en-US" dirty="0"/>
              <a:t>体系的建立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法治</a:t>
            </a:r>
            <a:endParaRPr lang="en-US" altLang="zh-CN" dirty="0"/>
          </a:p>
        </p:txBody>
      </p:sp>
      <p:sp>
        <p:nvSpPr>
          <p:cNvPr id="18" name="五边形 17"/>
          <p:cNvSpPr/>
          <p:nvPr/>
        </p:nvSpPr>
        <p:spPr>
          <a:xfrm>
            <a:off x="1199456" y="3062115"/>
            <a:ext cx="1571636" cy="47625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思维过程特征</a:t>
            </a:r>
          </a:p>
        </p:txBody>
      </p:sp>
      <p:sp>
        <p:nvSpPr>
          <p:cNvPr id="19" name="五边形 18"/>
          <p:cNvSpPr/>
          <p:nvPr/>
        </p:nvSpPr>
        <p:spPr>
          <a:xfrm>
            <a:off x="1199456" y="5689051"/>
            <a:ext cx="1571636" cy="47625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现实影响</a:t>
            </a:r>
          </a:p>
        </p:txBody>
      </p:sp>
      <p:sp>
        <p:nvSpPr>
          <p:cNvPr id="20" name="五边形 19"/>
          <p:cNvSpPr/>
          <p:nvPr/>
        </p:nvSpPr>
        <p:spPr>
          <a:xfrm>
            <a:off x="1199456" y="4320900"/>
            <a:ext cx="1571636" cy="47625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工具和基础设施</a:t>
            </a:r>
          </a:p>
        </p:txBody>
      </p:sp>
      <p:sp>
        <p:nvSpPr>
          <p:cNvPr id="21" name="矩形 20"/>
          <p:cNvSpPr/>
          <p:nvPr/>
        </p:nvSpPr>
        <p:spPr>
          <a:xfrm>
            <a:off x="4324300" y="4221088"/>
            <a:ext cx="6543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形式逻辑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 smtClean="0"/>
              <a:t>概率和贝叶斯定律</a:t>
            </a:r>
            <a:endParaRPr lang="en-US" altLang="zh-CN" dirty="0"/>
          </a:p>
          <a:p>
            <a:pPr>
              <a:buFont typeface="Wingdings" pitchFamily="2" charset="2"/>
              <a:buChar char="n"/>
            </a:pPr>
            <a:r>
              <a:rPr lang="zh-CN" altLang="en-US" dirty="0"/>
              <a:t>抽象概念与语言学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6923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87765" y="274638"/>
            <a:ext cx="9900723" cy="796908"/>
          </a:xfrm>
        </p:spPr>
        <p:txBody>
          <a:bodyPr>
            <a:norm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案例讨论：针对以下情境，应用搜索框架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29651" y="-144463"/>
            <a:ext cx="354724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29651" y="-144463"/>
            <a:ext cx="354724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内容占位符 2"/>
          <p:cNvSpPr>
            <a:spLocks noGrp="1"/>
          </p:cNvSpPr>
          <p:nvPr>
            <p:ph idx="1"/>
          </p:nvPr>
        </p:nvSpPr>
        <p:spPr>
          <a:xfrm>
            <a:off x="767408" y="1412776"/>
            <a:ext cx="9721080" cy="5256584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500</a:t>
            </a:r>
            <a:r>
              <a:rPr lang="zh-CN" altLang="en-US" sz="2000" dirty="0" smtClean="0"/>
              <a:t>强企业的</a:t>
            </a:r>
            <a:r>
              <a:rPr lang="en-US" altLang="zh-CN" sz="2000" dirty="0" smtClean="0"/>
              <a:t>CEO</a:t>
            </a:r>
            <a:r>
              <a:rPr lang="zh-CN" altLang="en-US" sz="2000" dirty="0" smtClean="0"/>
              <a:t>做战略决策，打工人按时上班</a:t>
            </a:r>
            <a:endParaRPr lang="en-US" altLang="zh-CN" sz="2000" dirty="0" smtClean="0"/>
          </a:p>
          <a:p>
            <a:r>
              <a:rPr lang="zh-CN" altLang="en-US" sz="2000" dirty="0" smtClean="0"/>
              <a:t>莫斯科发生了恐怖袭击，超过</a:t>
            </a:r>
            <a:r>
              <a:rPr lang="en-US" altLang="zh-CN" sz="2000" dirty="0" smtClean="0"/>
              <a:t>60</a:t>
            </a:r>
            <a:r>
              <a:rPr lang="zh-CN" altLang="en-US" sz="2000" dirty="0" smtClean="0"/>
              <a:t>人死亡</a:t>
            </a:r>
            <a:endParaRPr lang="en-US" altLang="zh-CN" sz="2000" dirty="0" smtClean="0"/>
          </a:p>
          <a:p>
            <a:r>
              <a:rPr lang="zh-CN" altLang="en-US" sz="2000" dirty="0" smtClean="0"/>
              <a:t>上海大妈当街辱骂购买苹果手机的人崇洋媚外</a:t>
            </a:r>
            <a:endParaRPr lang="en-US" altLang="zh-CN" sz="2000" dirty="0" smtClean="0"/>
          </a:p>
          <a:p>
            <a:r>
              <a:rPr lang="zh-CN" altLang="en-US" sz="2000" dirty="0"/>
              <a:t>股票指数跌了五年，</a:t>
            </a:r>
            <a:r>
              <a:rPr lang="zh-CN" altLang="en-US" sz="2000" dirty="0" smtClean="0"/>
              <a:t>该入场赚钱了</a:t>
            </a:r>
            <a:endParaRPr lang="en-US" altLang="zh-CN" sz="2000" dirty="0"/>
          </a:p>
          <a:p>
            <a:r>
              <a:rPr lang="zh-CN" altLang="en-US" sz="2000" dirty="0" smtClean="0"/>
              <a:t>没有</a:t>
            </a:r>
            <a:r>
              <a:rPr lang="zh-CN" altLang="en-US" sz="2000" dirty="0"/>
              <a:t>一个母亲不爱自己的</a:t>
            </a:r>
            <a:r>
              <a:rPr lang="zh-CN" altLang="en-US" sz="2000" dirty="0" smtClean="0"/>
              <a:t>孩子，你居然质疑妈妈，真没人性</a:t>
            </a:r>
            <a:endParaRPr lang="en-US" altLang="zh-CN" sz="2000" dirty="0" smtClean="0"/>
          </a:p>
          <a:p>
            <a:r>
              <a:rPr lang="zh-CN" altLang="en-US" sz="2000" dirty="0" smtClean="0"/>
              <a:t>刚才那个推销员太有爱心了，就选他家的信用贷款吧，正好买车差点钱</a:t>
            </a:r>
            <a:endParaRPr lang="en-US" altLang="zh-CN" sz="2000" dirty="0"/>
          </a:p>
          <a:p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76292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23592" y="1268760"/>
            <a:ext cx="7344816" cy="3384376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b="1" dirty="0">
                <a:solidFill>
                  <a:srgbClr val="0070C0"/>
                </a:solidFill>
              </a:rPr>
              <a:t>跨越怀疑，谨慎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评估形成观点</a:t>
            </a:r>
            <a:r>
              <a:rPr lang="zh-CN" altLang="en-US" sz="2800" b="1" dirty="0">
                <a:solidFill>
                  <a:srgbClr val="0070C0"/>
                </a:solidFill>
              </a:rPr>
              <a:t>和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决策</a:t>
            </a:r>
            <a:r>
              <a:rPr lang="en-US" altLang="zh-CN" sz="2800" b="1" dirty="0" smtClean="0">
                <a:solidFill>
                  <a:srgbClr val="0070C0"/>
                </a:solidFill>
              </a:rPr>
              <a:t/>
            </a:r>
            <a:br>
              <a:rPr lang="en-US" altLang="zh-CN" sz="2800" b="1" dirty="0" smtClean="0">
                <a:solidFill>
                  <a:srgbClr val="0070C0"/>
                </a:solidFill>
              </a:rPr>
            </a:br>
            <a:r>
              <a:rPr lang="en-US" altLang="zh-CN" sz="2800" b="1" dirty="0">
                <a:solidFill>
                  <a:srgbClr val="0070C0"/>
                </a:solidFill>
              </a:rPr>
              <a:t/>
            </a:r>
            <a:br>
              <a:rPr lang="en-US" altLang="zh-CN" sz="2800" b="1" dirty="0">
                <a:solidFill>
                  <a:srgbClr val="0070C0"/>
                </a:solidFill>
              </a:rPr>
            </a:br>
            <a:r>
              <a:rPr lang="zh-CN" altLang="en-US" sz="2800" b="1" dirty="0">
                <a:solidFill>
                  <a:srgbClr val="0070C0"/>
                </a:solidFill>
              </a:rPr>
              <a:t>人生更加可靠</a:t>
            </a:r>
            <a:r>
              <a:rPr lang="en-US" altLang="zh-CN" sz="2800" b="1" dirty="0">
                <a:solidFill>
                  <a:srgbClr val="0070C0"/>
                </a:solidFill>
              </a:rPr>
              <a:t/>
            </a:r>
            <a:br>
              <a:rPr lang="en-US" altLang="zh-CN" sz="2800" b="1" dirty="0">
                <a:solidFill>
                  <a:srgbClr val="0070C0"/>
                </a:solidFill>
              </a:rPr>
            </a:br>
            <a:r>
              <a:rPr lang="en-US" altLang="zh-CN" sz="2800" b="1" dirty="0">
                <a:solidFill>
                  <a:srgbClr val="0070C0"/>
                </a:solidFill>
              </a:rPr>
              <a:t/>
            </a:r>
            <a:br>
              <a:rPr lang="en-US" altLang="zh-CN" sz="2800" b="1" dirty="0">
                <a:solidFill>
                  <a:srgbClr val="0070C0"/>
                </a:solidFill>
              </a:rPr>
            </a:br>
            <a:r>
              <a:rPr lang="en-US" altLang="zh-CN" sz="2000" b="1" dirty="0">
                <a:solidFill>
                  <a:srgbClr val="0070C0"/>
                </a:solidFill>
              </a:rPr>
              <a:t/>
            </a:r>
            <a:br>
              <a:rPr lang="en-US" altLang="zh-CN" sz="2000" b="1" dirty="0">
                <a:solidFill>
                  <a:srgbClr val="0070C0"/>
                </a:solidFill>
              </a:rPr>
            </a:br>
            <a:r>
              <a:rPr lang="zh-CN" altLang="en-US" sz="2000" b="1" dirty="0">
                <a:solidFill>
                  <a:srgbClr val="0070C0"/>
                </a:solidFill>
              </a:rPr>
              <a:t>当下</a:t>
            </a:r>
            <a:r>
              <a:rPr lang="zh-CN" altLang="en-US" sz="2000" b="1" dirty="0">
                <a:solidFill>
                  <a:srgbClr val="FF0000"/>
                </a:solidFill>
              </a:rPr>
              <a:t>已经最好</a:t>
            </a:r>
            <a:r>
              <a:rPr lang="zh-CN" altLang="en-US" sz="2000" b="1" dirty="0">
                <a:solidFill>
                  <a:srgbClr val="0070C0"/>
                </a:solidFill>
              </a:rPr>
              <a:t>，笑对人生风云，不后悔</a:t>
            </a:r>
          </a:p>
        </p:txBody>
      </p:sp>
      <p:sp>
        <p:nvSpPr>
          <p:cNvPr id="3074" name="AutoShape 2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6" name="AutoShape 4" descr="查看源图像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5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192004</TotalTime>
  <Words>1752</Words>
  <Application>Microsoft Office PowerPoint</Application>
  <PresentationFormat>宽屏</PresentationFormat>
  <Paragraphs>282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华文新魏</vt:lpstr>
      <vt:lpstr>宋体</vt:lpstr>
      <vt:lpstr>Arial</vt:lpstr>
      <vt:lpstr>Calibri</vt:lpstr>
      <vt:lpstr>Wingdings</vt:lpstr>
      <vt:lpstr>Office 主题</vt:lpstr>
      <vt:lpstr>看见/visualize 思维与决策 ----理性支撑观点的可靠性</vt:lpstr>
      <vt:lpstr>观点对立、决策冲突是人生最重要的问题，十亿人每天切实面对的困惑，但几乎没有人关注</vt:lpstr>
      <vt:lpstr>文档的目的和主要内容</vt:lpstr>
      <vt:lpstr>工业化社会人们的困境—浮萍的无奈和焦虑</vt:lpstr>
      <vt:lpstr>闪过以下的念头，我觉得这些想法有多靠谱（这里面能区分观点和事实/truth吗？）</vt:lpstr>
      <vt:lpstr>连环追问，看见人从猿群中站立起来的过程</vt:lpstr>
      <vt:lpstr>架构：各要素之间的协同关系，visualize以支撑共识。没有架构指引的经验是盲目的，没有经验填充的架构是空洞的</vt:lpstr>
      <vt:lpstr>思维的心理学模型：搜索架构的三要素</vt:lpstr>
      <vt:lpstr>人生而自由，却无往不在枷锁之中</vt:lpstr>
      <vt:lpstr>形式逻辑和数学—纯粹理性世界里的确定性</vt:lpstr>
      <vt:lpstr>科学知识—以牛顿定律为例（太阳围绕地球转更直观）</vt:lpstr>
      <vt:lpstr>认识现实—维特根斯坦：世界是事实构成的</vt:lpstr>
      <vt:lpstr>观点与决策—预测未来</vt:lpstr>
      <vt:lpstr>八成决策归入工程经济管理类—比如医疗方案选择</vt:lpstr>
      <vt:lpstr>工业文化时代，物理世界不存在100%的Truth，对任何一句话（适合理性评估的信念）保留一些怀疑</vt:lpstr>
      <vt:lpstr>工业文化时代，物理世界不存在100%的Truth，对任何一句话（适合理性评估的信念）保留一些怀疑</vt:lpstr>
      <vt:lpstr>理性思维与工商文明互相强化：理性是大规模合作分工的基础，社会化分工不断强化理性思维（搜索框架），与农耕文化渐行渐远</vt:lpstr>
      <vt:lpstr>案例讨论：针对以下情境，应用搜索框架</vt:lpstr>
      <vt:lpstr>跨越怀疑，谨慎评估形成观点和决策  人生更加可靠   当下已经最好，笑对人生风云，不后悔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MOM 业务构想</dc:title>
  <dc:creator>daiym</dc:creator>
  <cp:lastModifiedBy>Microsoft</cp:lastModifiedBy>
  <cp:revision>262</cp:revision>
  <dcterms:created xsi:type="dcterms:W3CDTF">2018-06-05T00:54:36Z</dcterms:created>
  <dcterms:modified xsi:type="dcterms:W3CDTF">2025-01-01T07:51:56Z</dcterms:modified>
</cp:coreProperties>
</file>